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sldIdLst>
    <p:sldId id="256" r:id="rId2"/>
    <p:sldId id="2733" r:id="rId3"/>
    <p:sldId id="2732" r:id="rId4"/>
    <p:sldId id="2731" r:id="rId5"/>
    <p:sldId id="1892" r:id="rId6"/>
    <p:sldId id="2734" r:id="rId7"/>
    <p:sldId id="1894" r:id="rId8"/>
    <p:sldId id="1895" r:id="rId9"/>
    <p:sldId id="1897" r:id="rId10"/>
    <p:sldId id="1896" r:id="rId11"/>
    <p:sldId id="1899" r:id="rId12"/>
    <p:sldId id="1898" r:id="rId13"/>
    <p:sldId id="1900" r:id="rId14"/>
    <p:sldId id="1901" r:id="rId15"/>
    <p:sldId id="1902" r:id="rId16"/>
    <p:sldId id="1903" r:id="rId17"/>
    <p:sldId id="1488" r:id="rId18"/>
    <p:sldId id="2631" r:id="rId19"/>
    <p:sldId id="2632" r:id="rId20"/>
    <p:sldId id="2633" r:id="rId21"/>
    <p:sldId id="2634" r:id="rId22"/>
    <p:sldId id="2635" r:id="rId23"/>
    <p:sldId id="2636" r:id="rId24"/>
    <p:sldId id="2637" r:id="rId25"/>
    <p:sldId id="2640" r:id="rId26"/>
    <p:sldId id="2641" r:id="rId27"/>
    <p:sldId id="2638" r:id="rId28"/>
    <p:sldId id="2643" r:id="rId29"/>
    <p:sldId id="2618" r:id="rId30"/>
    <p:sldId id="2624" r:id="rId31"/>
    <p:sldId id="2625" r:id="rId32"/>
    <p:sldId id="2626" r:id="rId33"/>
    <p:sldId id="2627" r:id="rId34"/>
    <p:sldId id="2628" r:id="rId35"/>
    <p:sldId id="2629" r:id="rId36"/>
    <p:sldId id="358" r:id="rId37"/>
    <p:sldId id="2735" r:id="rId38"/>
    <p:sldId id="1777" r:id="rId39"/>
    <p:sldId id="2646" r:id="rId40"/>
    <p:sldId id="2645" r:id="rId41"/>
    <p:sldId id="2647" r:id="rId42"/>
    <p:sldId id="2648" r:id="rId43"/>
    <p:sldId id="2652" r:id="rId44"/>
    <p:sldId id="2664" r:id="rId45"/>
    <p:sldId id="2666" r:id="rId46"/>
    <p:sldId id="2667" r:id="rId47"/>
    <p:sldId id="2668" r:id="rId48"/>
    <p:sldId id="2671" r:id="rId49"/>
    <p:sldId id="2653" r:id="rId50"/>
    <p:sldId id="2654" r:id="rId51"/>
    <p:sldId id="2662" r:id="rId52"/>
    <p:sldId id="2663" r:id="rId53"/>
    <p:sldId id="2655" r:id="rId54"/>
    <p:sldId id="2649" r:id="rId55"/>
    <p:sldId id="2650" r:id="rId56"/>
    <p:sldId id="2651" r:id="rId57"/>
    <p:sldId id="2656" r:id="rId58"/>
    <p:sldId id="2658" r:id="rId59"/>
    <p:sldId id="2657" r:id="rId60"/>
    <p:sldId id="2661" r:id="rId61"/>
    <p:sldId id="1789" r:id="rId62"/>
    <p:sldId id="2659" r:id="rId63"/>
    <p:sldId id="2660" r:id="rId64"/>
    <p:sldId id="2673" r:id="rId65"/>
    <p:sldId id="2674" r:id="rId66"/>
    <p:sldId id="2675" r:id="rId67"/>
    <p:sldId id="2676" r:id="rId68"/>
    <p:sldId id="2677" r:id="rId69"/>
    <p:sldId id="1257" r:id="rId70"/>
    <p:sldId id="2678" r:id="rId71"/>
    <p:sldId id="2690" r:id="rId72"/>
    <p:sldId id="2691" r:id="rId73"/>
    <p:sldId id="2736" r:id="rId74"/>
    <p:sldId id="2469" r:id="rId75"/>
    <p:sldId id="443" r:id="rId76"/>
    <p:sldId id="423" r:id="rId77"/>
    <p:sldId id="424" r:id="rId78"/>
    <p:sldId id="425" r:id="rId79"/>
    <p:sldId id="426" r:id="rId80"/>
    <p:sldId id="427" r:id="rId81"/>
    <p:sldId id="428" r:id="rId82"/>
    <p:sldId id="2683" r:id="rId83"/>
    <p:sldId id="2679" r:id="rId84"/>
    <p:sldId id="1152" r:id="rId85"/>
    <p:sldId id="2682" r:id="rId86"/>
    <p:sldId id="2692" r:id="rId87"/>
    <p:sldId id="2684" r:id="rId88"/>
    <p:sldId id="2693" r:id="rId89"/>
    <p:sldId id="2694" r:id="rId90"/>
    <p:sldId id="2695" r:id="rId91"/>
    <p:sldId id="2685" r:id="rId92"/>
    <p:sldId id="2717" r:id="rId93"/>
    <p:sldId id="2696" r:id="rId94"/>
    <p:sldId id="2698" r:id="rId95"/>
    <p:sldId id="2702" r:id="rId96"/>
    <p:sldId id="2703" r:id="rId97"/>
    <p:sldId id="2704" r:id="rId98"/>
    <p:sldId id="2706" r:id="rId99"/>
    <p:sldId id="2708" r:id="rId100"/>
    <p:sldId id="2709" r:id="rId101"/>
    <p:sldId id="2710" r:id="rId102"/>
    <p:sldId id="2711" r:id="rId103"/>
    <p:sldId id="2712" r:id="rId104"/>
    <p:sldId id="2713" r:id="rId105"/>
    <p:sldId id="1787" r:id="rId106"/>
    <p:sldId id="2715" r:id="rId107"/>
    <p:sldId id="2718" r:id="rId108"/>
    <p:sldId id="2719" r:id="rId109"/>
    <p:sldId id="2721" r:id="rId110"/>
    <p:sldId id="2722" r:id="rId111"/>
    <p:sldId id="2720" r:id="rId112"/>
    <p:sldId id="2630" r:id="rId113"/>
    <p:sldId id="2714" r:id="rId114"/>
    <p:sldId id="2723" r:id="rId115"/>
    <p:sldId id="2701" r:id="rId116"/>
    <p:sldId id="2724" r:id="rId117"/>
    <p:sldId id="2725" r:id="rId118"/>
    <p:sldId id="2726" r:id="rId119"/>
    <p:sldId id="2728" r:id="rId120"/>
    <p:sldId id="2730" r:id="rId121"/>
    <p:sldId id="2729"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FFFF00"/>
    <a:srgbClr val="44DB58"/>
    <a:srgbClr val="FF40FF"/>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67488"/>
  </p:normalViewPr>
  <p:slideViewPr>
    <p:cSldViewPr snapToGrid="0">
      <p:cViewPr varScale="1">
        <p:scale>
          <a:sx n="68" d="100"/>
          <a:sy n="68" d="100"/>
        </p:scale>
        <p:origin x="1008" y="20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3/3/23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s://en.wikipedia.org/wiki/Spain_during_World_War_I" TargetMode="External"/><Relationship Id="rId3" Type="http://schemas.openxmlformats.org/officeDocument/2006/relationships/hyperlink" Target="https://en.wikipedia.org/wiki/World_War_I" TargetMode="External"/><Relationship Id="rId7" Type="http://schemas.openxmlformats.org/officeDocument/2006/relationships/hyperlink" Target="https://en.wikipedia.org/wiki/Freedom_of_the_press"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en.wikipedia.org/wiki/Morale" TargetMode="External"/><Relationship Id="rId5" Type="http://schemas.openxmlformats.org/officeDocument/2006/relationships/hyperlink" Target="https://en.wikipedia.org/wiki/Belligerent" TargetMode="External"/><Relationship Id="rId4" Type="http://schemas.openxmlformats.org/officeDocument/2006/relationships/hyperlink" Target="https://en.wikipedia.org/wiki/Censorship" TargetMode="External"/><Relationship Id="rId9" Type="http://schemas.openxmlformats.org/officeDocument/2006/relationships/hyperlink" Target="https://en.wikipedia.org/wiki/Spanish_flu#cite_note-Friday-8"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ki/Eswatini" TargetMode="External"/><Relationship Id="rId7" Type="http://schemas.openxmlformats.org/officeDocument/2006/relationships/hyperlink" Target="https://en.wikipedia.org/wiki/HIV/AIDS_in_South_Africa#cite_note-databank.worldbank.org-1"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en.wikipedia.org/wiki/South_Africa" TargetMode="External"/><Relationship Id="rId5" Type="http://schemas.openxmlformats.org/officeDocument/2006/relationships/hyperlink" Target="https://en.wikipedia.org/wiki/Botswana" TargetMode="External"/><Relationship Id="rId4" Type="http://schemas.openxmlformats.org/officeDocument/2006/relationships/hyperlink" Target="https://en.wikipedia.org/wiki/Lesotho"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2224253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349215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551825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3969311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2989791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3572475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353681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1553395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3310620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3239820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275153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2794244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587722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33</a:t>
            </a:fld>
            <a:endParaRPr lang="en-US"/>
          </a:p>
        </p:txBody>
      </p:sp>
    </p:spTree>
    <p:extLst>
      <p:ext uri="{BB962C8B-B14F-4D97-AF65-F5344CB8AC3E}">
        <p14:creationId xmlns:p14="http://schemas.microsoft.com/office/powerpoint/2010/main" val="2034687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1377112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2448212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unite these every year in a simple programming and modeling course (E2M2) which I teach for students in Madagascar</a:t>
            </a:r>
          </a:p>
          <a:p>
            <a:endParaRPr lang="en-US" dirty="0"/>
          </a:p>
        </p:txBody>
      </p:sp>
      <p:sp>
        <p:nvSpPr>
          <p:cNvPr id="4" name="Slide Number Placeholder 3"/>
          <p:cNvSpPr>
            <a:spLocks noGrp="1"/>
          </p:cNvSpPr>
          <p:nvPr>
            <p:ph type="sldNum" sz="quarter" idx="5"/>
          </p:nvPr>
        </p:nvSpPr>
        <p:spPr/>
        <p:txBody>
          <a:bodyPr/>
          <a:lstStyle/>
          <a:p>
            <a:fld id="{F1654923-BE75-6D46-A882-3BFB67297C7C}" type="slidenum">
              <a:rPr lang="en-US" smtClean="0"/>
              <a:t>36</a:t>
            </a:fld>
            <a:endParaRPr lang="en-US"/>
          </a:p>
        </p:txBody>
      </p:sp>
    </p:spTree>
    <p:extLst>
      <p:ext uri="{BB962C8B-B14F-4D97-AF65-F5344CB8AC3E}">
        <p14:creationId xmlns:p14="http://schemas.microsoft.com/office/powerpoint/2010/main" val="2708352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307937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157329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3487888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402238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1852062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549982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1480682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3956926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14642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289210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4058636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829711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17231965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2815984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2540985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410918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396662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4250750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is an organism that lives in or on another organism and benefits at the expense of others.</a:t>
            </a:r>
          </a:p>
          <a:p>
            <a:r>
              <a:rPr lang="en-US" dirty="0"/>
              <a:t>Pathogen</a:t>
            </a:r>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601040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972787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942858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pandemic broke out near the end of </a:t>
            </a:r>
            <a:r>
              <a:rPr lang="en-US" b="0" i="0" u="none" strike="noStrike" dirty="0">
                <a:solidFill>
                  <a:srgbClr val="3366CC"/>
                </a:solidFill>
                <a:effectLst/>
                <a:latin typeface="Arial" panose="020B0604020202020204" pitchFamily="34" charset="0"/>
                <a:hlinkClick r:id="rId3" tooltip="World War I"/>
              </a:rPr>
              <a:t>World War I</a:t>
            </a:r>
            <a:r>
              <a:rPr lang="en-US" b="0" i="0" dirty="0">
                <a:solidFill>
                  <a:srgbClr val="202122"/>
                </a:solidFill>
                <a:effectLst/>
                <a:latin typeface="Arial" panose="020B0604020202020204" pitchFamily="34" charset="0"/>
              </a:rPr>
              <a:t>, when wartime </a:t>
            </a:r>
            <a:r>
              <a:rPr lang="en-US" b="0" i="0" u="none" strike="noStrike" dirty="0">
                <a:solidFill>
                  <a:srgbClr val="3366CC"/>
                </a:solidFill>
                <a:effectLst/>
                <a:latin typeface="Arial" panose="020B0604020202020204" pitchFamily="34" charset="0"/>
                <a:hlinkClick r:id="rId4" tooltip="Censorship"/>
              </a:rPr>
              <a:t>censors</a:t>
            </a:r>
            <a:r>
              <a:rPr lang="en-US" b="0" i="0" dirty="0">
                <a:solidFill>
                  <a:srgbClr val="202122"/>
                </a:solidFill>
                <a:effectLst/>
                <a:latin typeface="Arial" panose="020B0604020202020204" pitchFamily="34" charset="0"/>
              </a:rPr>
              <a:t> in the </a:t>
            </a:r>
            <a:r>
              <a:rPr lang="en-US" b="0" i="0" u="none" strike="noStrike" dirty="0">
                <a:solidFill>
                  <a:srgbClr val="3366CC"/>
                </a:solidFill>
                <a:effectLst/>
                <a:latin typeface="Arial" panose="020B0604020202020204" pitchFamily="34" charset="0"/>
                <a:hlinkClick r:id="rId5" tooltip="Belligerent"/>
              </a:rPr>
              <a:t>belligerent</a:t>
            </a:r>
            <a:r>
              <a:rPr lang="en-US" b="0" i="0" dirty="0">
                <a:solidFill>
                  <a:srgbClr val="202122"/>
                </a:solidFill>
                <a:effectLst/>
                <a:latin typeface="Arial" panose="020B0604020202020204" pitchFamily="34" charset="0"/>
              </a:rPr>
              <a:t> countries suppressed bad news to maintain </a:t>
            </a:r>
            <a:r>
              <a:rPr lang="en-US" b="0" i="0" u="none" strike="noStrike" dirty="0">
                <a:solidFill>
                  <a:srgbClr val="3366CC"/>
                </a:solidFill>
                <a:effectLst/>
                <a:latin typeface="Arial" panose="020B0604020202020204" pitchFamily="34" charset="0"/>
                <a:hlinkClick r:id="rId6" tooltip="Morale"/>
              </a:rPr>
              <a:t>morale</a:t>
            </a:r>
            <a:r>
              <a:rPr lang="en-US" b="0" i="0" dirty="0">
                <a:solidFill>
                  <a:srgbClr val="202122"/>
                </a:solidFill>
                <a:effectLst/>
                <a:latin typeface="Arial" panose="020B0604020202020204" pitchFamily="34" charset="0"/>
              </a:rPr>
              <a:t>, but newspapers </a:t>
            </a:r>
            <a:r>
              <a:rPr lang="en-US" b="0" i="0" u="none" strike="noStrike" dirty="0">
                <a:solidFill>
                  <a:srgbClr val="3366CC"/>
                </a:solidFill>
                <a:effectLst/>
                <a:latin typeface="Arial" panose="020B0604020202020204" pitchFamily="34" charset="0"/>
                <a:hlinkClick r:id="rId7" tooltip="Freedom of the press"/>
              </a:rPr>
              <a:t>freely reported</a:t>
            </a:r>
            <a:r>
              <a:rPr lang="en-US" b="0" i="0" dirty="0">
                <a:solidFill>
                  <a:srgbClr val="202122"/>
                </a:solidFill>
                <a:effectLst/>
                <a:latin typeface="Arial" panose="020B0604020202020204" pitchFamily="34" charset="0"/>
              </a:rPr>
              <a:t> the outbreak in </a:t>
            </a:r>
            <a:r>
              <a:rPr lang="en-US" b="0" i="0" u="none" strike="noStrike" dirty="0">
                <a:solidFill>
                  <a:srgbClr val="3366CC"/>
                </a:solidFill>
                <a:effectLst/>
                <a:latin typeface="Arial" panose="020B0604020202020204" pitchFamily="34" charset="0"/>
                <a:hlinkClick r:id="rId8" tooltip="Spain during World War I"/>
              </a:rPr>
              <a:t>neutral Spain</a:t>
            </a:r>
            <a:r>
              <a:rPr lang="en-US" b="0" i="0" dirty="0">
                <a:solidFill>
                  <a:srgbClr val="202122"/>
                </a:solidFill>
                <a:effectLst/>
                <a:latin typeface="Arial" panose="020B0604020202020204" pitchFamily="34" charset="0"/>
              </a:rPr>
              <a:t>, creating a false impression of Spain as the epicenter and leading to the "Spanish flu" misnomer.</a:t>
            </a:r>
            <a:r>
              <a:rPr lang="en-US" b="0" i="0" u="sng" baseline="30000" dirty="0">
                <a:solidFill>
                  <a:srgbClr val="3366CC"/>
                </a:solidFill>
                <a:effectLst/>
                <a:latin typeface="Arial" panose="020B0604020202020204" pitchFamily="34" charset="0"/>
                <a:hlinkClick r:id="rId9"/>
              </a:rPr>
              <a:t>[</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2937874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2919218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According to a UNAIDS dataset sourced from the World Bank, in 2019 the HIV prevalence rate for adults aged 15 to 49 was 27% in </a:t>
            </a:r>
            <a:r>
              <a:rPr lang="en-US" b="0" i="0" u="none" strike="noStrike" dirty="0">
                <a:solidFill>
                  <a:srgbClr val="3366CC"/>
                </a:solidFill>
                <a:effectLst/>
                <a:latin typeface="Arial" panose="020B0604020202020204" pitchFamily="34" charset="0"/>
                <a:hlinkClick r:id="rId3" tooltip="Eswatini"/>
              </a:rPr>
              <a:t>Eswatini</a:t>
            </a:r>
            <a:r>
              <a:rPr lang="en-US" b="0" i="0" dirty="0">
                <a:solidFill>
                  <a:srgbClr val="202122"/>
                </a:solidFill>
                <a:effectLst/>
                <a:latin typeface="Arial" panose="020B0604020202020204" pitchFamily="34" charset="0"/>
              </a:rPr>
              <a:t> (Swaziland), 25% in </a:t>
            </a:r>
            <a:r>
              <a:rPr lang="en-US" b="0" i="0" u="none" strike="noStrike" dirty="0">
                <a:solidFill>
                  <a:srgbClr val="3366CC"/>
                </a:solidFill>
                <a:effectLst/>
                <a:latin typeface="Arial" panose="020B0604020202020204" pitchFamily="34" charset="0"/>
                <a:hlinkClick r:id="rId4" tooltip="Lesotho"/>
              </a:rPr>
              <a:t>Lesotho</a:t>
            </a:r>
            <a:r>
              <a:rPr lang="en-US" b="0" i="0" dirty="0">
                <a:solidFill>
                  <a:srgbClr val="202122"/>
                </a:solidFill>
                <a:effectLst/>
                <a:latin typeface="Arial" panose="020B0604020202020204" pitchFamily="34" charset="0"/>
              </a:rPr>
              <a:t>, 25% in </a:t>
            </a:r>
            <a:r>
              <a:rPr lang="en-US" b="0" i="0" u="none" strike="noStrike" dirty="0">
                <a:solidFill>
                  <a:srgbClr val="3366CC"/>
                </a:solidFill>
                <a:effectLst/>
                <a:latin typeface="Arial" panose="020B0604020202020204" pitchFamily="34" charset="0"/>
                <a:hlinkClick r:id="rId5" tooltip="Botswana"/>
              </a:rPr>
              <a:t>Botswana</a:t>
            </a:r>
            <a:r>
              <a:rPr lang="en-US" b="0" i="0" dirty="0">
                <a:solidFill>
                  <a:srgbClr val="202122"/>
                </a:solidFill>
                <a:effectLst/>
                <a:latin typeface="Arial" panose="020B0604020202020204" pitchFamily="34" charset="0"/>
              </a:rPr>
              <a:t> and 19% in </a:t>
            </a:r>
            <a:r>
              <a:rPr lang="en-US" b="0" i="0" u="none" strike="noStrike" dirty="0">
                <a:solidFill>
                  <a:srgbClr val="3366CC"/>
                </a:solidFill>
                <a:effectLst/>
                <a:latin typeface="Arial" panose="020B0604020202020204" pitchFamily="34" charset="0"/>
                <a:hlinkClick r:id="rId6" tooltip="South Africa"/>
              </a:rPr>
              <a:t>South Africa</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7"/>
              </a:rPr>
              <a:t>[1]</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905716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2635718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137101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3728382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48072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187537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1795024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1716196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25546531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68</a:t>
            </a:fld>
            <a:endParaRPr lang="en-US"/>
          </a:p>
        </p:txBody>
      </p:sp>
    </p:spTree>
    <p:extLst>
      <p:ext uri="{BB962C8B-B14F-4D97-AF65-F5344CB8AC3E}">
        <p14:creationId xmlns:p14="http://schemas.microsoft.com/office/powerpoint/2010/main" val="4146914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69</a:t>
            </a:fld>
            <a:endParaRPr lang="en-US"/>
          </a:p>
        </p:txBody>
      </p:sp>
    </p:spTree>
    <p:extLst>
      <p:ext uri="{BB962C8B-B14F-4D97-AF65-F5344CB8AC3E}">
        <p14:creationId xmlns:p14="http://schemas.microsoft.com/office/powerpoint/2010/main" val="794534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70</a:t>
            </a:fld>
            <a:endParaRPr lang="en-US"/>
          </a:p>
        </p:txBody>
      </p:sp>
    </p:spTree>
    <p:extLst>
      <p:ext uri="{BB962C8B-B14F-4D97-AF65-F5344CB8AC3E}">
        <p14:creationId xmlns:p14="http://schemas.microsoft.com/office/powerpoint/2010/main" val="1419505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71</a:t>
            </a:fld>
            <a:endParaRPr lang="en-US"/>
          </a:p>
        </p:txBody>
      </p:sp>
    </p:spTree>
    <p:extLst>
      <p:ext uri="{BB962C8B-B14F-4D97-AF65-F5344CB8AC3E}">
        <p14:creationId xmlns:p14="http://schemas.microsoft.com/office/powerpoint/2010/main" val="7899501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244745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83</a:t>
            </a:fld>
            <a:endParaRPr lang="en-US"/>
          </a:p>
        </p:txBody>
      </p:sp>
    </p:spTree>
    <p:extLst>
      <p:ext uri="{BB962C8B-B14F-4D97-AF65-F5344CB8AC3E}">
        <p14:creationId xmlns:p14="http://schemas.microsoft.com/office/powerpoint/2010/main" val="5985080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84</a:t>
            </a:fld>
            <a:endParaRPr lang="en-US"/>
          </a:p>
        </p:txBody>
      </p:sp>
    </p:spTree>
    <p:extLst>
      <p:ext uri="{BB962C8B-B14F-4D97-AF65-F5344CB8AC3E}">
        <p14:creationId xmlns:p14="http://schemas.microsoft.com/office/powerpoint/2010/main" val="35010360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85</a:t>
            </a:fld>
            <a:endParaRPr lang="en-US"/>
          </a:p>
        </p:txBody>
      </p:sp>
    </p:spTree>
    <p:extLst>
      <p:ext uri="{BB962C8B-B14F-4D97-AF65-F5344CB8AC3E}">
        <p14:creationId xmlns:p14="http://schemas.microsoft.com/office/powerpoint/2010/main" val="1949712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86</a:t>
            </a:fld>
            <a:endParaRPr lang="en-US"/>
          </a:p>
        </p:txBody>
      </p:sp>
    </p:spTree>
    <p:extLst>
      <p:ext uri="{BB962C8B-B14F-4D97-AF65-F5344CB8AC3E}">
        <p14:creationId xmlns:p14="http://schemas.microsoft.com/office/powerpoint/2010/main" val="1882041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91</a:t>
            </a:fld>
            <a:endParaRPr lang="en-US"/>
          </a:p>
        </p:txBody>
      </p:sp>
    </p:spTree>
    <p:extLst>
      <p:ext uri="{BB962C8B-B14F-4D97-AF65-F5344CB8AC3E}">
        <p14:creationId xmlns:p14="http://schemas.microsoft.com/office/powerpoint/2010/main" val="14118374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92</a:t>
            </a:fld>
            <a:endParaRPr lang="en-US"/>
          </a:p>
        </p:txBody>
      </p:sp>
    </p:spTree>
    <p:extLst>
      <p:ext uri="{BB962C8B-B14F-4D97-AF65-F5344CB8AC3E}">
        <p14:creationId xmlns:p14="http://schemas.microsoft.com/office/powerpoint/2010/main" val="30355300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12360822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21191952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38356900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204641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17430253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34365929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27546526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361106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7817348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38777375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2386564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22414354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5845534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1965442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2658526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11364521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30171509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121</a:t>
            </a:fld>
            <a:endParaRPr lang="en-US"/>
          </a:p>
        </p:txBody>
      </p:sp>
    </p:spTree>
    <p:extLst>
      <p:ext uri="{BB962C8B-B14F-4D97-AF65-F5344CB8AC3E}">
        <p14:creationId xmlns:p14="http://schemas.microsoft.com/office/powerpoint/2010/main" val="201034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1409770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3/3/23</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3/3/23</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3/3/23</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3/3/23</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3/3/23</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3/3/23</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3/3/23</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3/3/23</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3/3/23</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3/3/23</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3/3/23</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3/3/23</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_rels/slide104.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132.png"/><Relationship Id="rId7"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emf"/><Relationship Id="rId10" Type="http://schemas.openxmlformats.org/officeDocument/2006/relationships/image" Target="../media/image33.emf"/><Relationship Id="rId4" Type="http://schemas.openxmlformats.org/officeDocument/2006/relationships/image" Target="../media/image82.emf"/><Relationship Id="rId9" Type="http://schemas.openxmlformats.org/officeDocument/2006/relationships/oleObject" Target="../embeddings/oleObject23.bin"/></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emf"/><Relationship Id="rId7" Type="http://schemas.openxmlformats.org/officeDocument/2006/relationships/image" Target="../media/image87.jpeg"/><Relationship Id="rId2"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136.png"/><Relationship Id="rId5" Type="http://schemas.openxmlformats.org/officeDocument/2006/relationships/image" Target="../media/image85.png"/><Relationship Id="rId10" Type="http://schemas.openxmlformats.org/officeDocument/2006/relationships/image" Target="../media/image33.emf"/><Relationship Id="rId4" Type="http://schemas.openxmlformats.org/officeDocument/2006/relationships/image" Target="../media/image84.png"/><Relationship Id="rId9" Type="http://schemas.openxmlformats.org/officeDocument/2006/relationships/oleObject" Target="../embeddings/oleObject17.bin"/></Relationships>
</file>

<file path=ppt/slides/_rels/slide10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10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10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1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11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116.gif"/><Relationship Id="rId7" Type="http://schemas.openxmlformats.org/officeDocument/2006/relationships/oleObject" Target="../embeddings/oleObject24.bin"/><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83.emf"/><Relationship Id="rId10" Type="http://schemas.openxmlformats.org/officeDocument/2006/relationships/image" Target="../media/image146.png"/><Relationship Id="rId4" Type="http://schemas.openxmlformats.org/officeDocument/2006/relationships/image" Target="../media/image82.emf"/><Relationship Id="rId9" Type="http://schemas.openxmlformats.org/officeDocument/2006/relationships/image" Target="../media/image145.png"/></Relationships>
</file>

<file path=ppt/slides/_rels/slide11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83.emf"/></Relationships>
</file>

<file path=ppt/slides/_rels/slide11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83.emf"/></Relationships>
</file>

<file path=ppt/slides/_rels/slide11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23.jpeg"/><Relationship Id="rId4" Type="http://schemas.openxmlformats.org/officeDocument/2006/relationships/image" Target="../media/image83.emf"/></Relationships>
</file>

<file path=ppt/slides/_rels/slide1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83.emf"/></Relationships>
</file>

<file path=ppt/slides/_rels/slide12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8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emf"/><Relationship Id="rId10" Type="http://schemas.openxmlformats.org/officeDocument/2006/relationships/image" Target="../media/image38.png"/><Relationship Id="rId4" Type="http://schemas.openxmlformats.org/officeDocument/2006/relationships/oleObject" Target="../embeddings/oleObject1.bin"/><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2.bin"/><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3.bin"/><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4.bin"/><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4.bin"/><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4.bin"/><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5.bin"/><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6.bin"/><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oleObject" Target="../embeddings/oleObject6.bin"/><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3.emf"/><Relationship Id="rId9"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oleObject" Target="../embeddings/oleObject7.bin"/><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3.emf"/><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8.bin"/><Relationship Id="rId4" Type="http://schemas.openxmlformats.org/officeDocument/2006/relationships/image" Target="../media/image83.emf"/></Relationships>
</file>

<file path=ppt/slides/_rels/slide69.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emf"/><Relationship Id="rId7"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33.emf"/><Relationship Id="rId5" Type="http://schemas.openxmlformats.org/officeDocument/2006/relationships/image" Target="../media/image84.png"/><Relationship Id="rId10" Type="http://schemas.openxmlformats.org/officeDocument/2006/relationships/oleObject" Target="../embeddings/oleObject8.bin"/><Relationship Id="rId4" Type="http://schemas.openxmlformats.org/officeDocument/2006/relationships/image" Target="../media/image83.emf"/><Relationship Id="rId9" Type="http://schemas.openxmlformats.org/officeDocument/2006/relationships/image" Target="../media/image88.jpe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88.jpeg"/><Relationship Id="rId3" Type="http://schemas.openxmlformats.org/officeDocument/2006/relationships/image" Target="../media/image82.emf"/><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notesSlide" Target="../notesSlides/notesSlide57.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image" Target="../media/image85.png"/><Relationship Id="rId5" Type="http://schemas.openxmlformats.org/officeDocument/2006/relationships/oleObject" Target="../embeddings/oleObject9.bin"/><Relationship Id="rId15" Type="http://schemas.openxmlformats.org/officeDocument/2006/relationships/image" Target="../media/image92.png"/><Relationship Id="rId10" Type="http://schemas.openxmlformats.org/officeDocument/2006/relationships/image" Target="../media/image91.emf"/><Relationship Id="rId4" Type="http://schemas.openxmlformats.org/officeDocument/2006/relationships/image" Target="../media/image83.emf"/><Relationship Id="rId9" Type="http://schemas.openxmlformats.org/officeDocument/2006/relationships/image" Target="../media/image90.emf"/><Relationship Id="rId14" Type="http://schemas.openxmlformats.org/officeDocument/2006/relationships/image" Target="../media/image97.png"/></Relationships>
</file>

<file path=ppt/slides/_rels/slide71.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88.jpeg"/><Relationship Id="rId18" Type="http://schemas.openxmlformats.org/officeDocument/2006/relationships/image" Target="../media/image101.png"/><Relationship Id="rId3" Type="http://schemas.openxmlformats.org/officeDocument/2006/relationships/image" Target="../media/image82.emf"/><Relationship Id="rId7" Type="http://schemas.openxmlformats.org/officeDocument/2006/relationships/image" Target="../media/image84.png"/><Relationship Id="rId12" Type="http://schemas.openxmlformats.org/officeDocument/2006/relationships/image" Target="../media/image86.png"/><Relationship Id="rId17" Type="http://schemas.openxmlformats.org/officeDocument/2006/relationships/image" Target="../media/image100.png"/><Relationship Id="rId2" Type="http://schemas.openxmlformats.org/officeDocument/2006/relationships/notesSlide" Target="../notesSlides/notesSlide58.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image" Target="../media/image85.png"/><Relationship Id="rId5" Type="http://schemas.openxmlformats.org/officeDocument/2006/relationships/oleObject" Target="../embeddings/oleObject10.bin"/><Relationship Id="rId15" Type="http://schemas.openxmlformats.org/officeDocument/2006/relationships/image" Target="../media/image92.png"/><Relationship Id="rId10" Type="http://schemas.openxmlformats.org/officeDocument/2006/relationships/image" Target="../media/image91.emf"/><Relationship Id="rId4" Type="http://schemas.openxmlformats.org/officeDocument/2006/relationships/image" Target="../media/image83.emf"/><Relationship Id="rId9" Type="http://schemas.openxmlformats.org/officeDocument/2006/relationships/image" Target="../media/image90.emf"/><Relationship Id="rId14" Type="http://schemas.openxmlformats.org/officeDocument/2006/relationships/image" Target="../media/image97.png"/></Relationships>
</file>

<file path=ppt/slides/_rels/slide72.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88.jpeg"/><Relationship Id="rId18" Type="http://schemas.openxmlformats.org/officeDocument/2006/relationships/image" Target="../media/image100.png"/><Relationship Id="rId3" Type="http://schemas.openxmlformats.org/officeDocument/2006/relationships/image" Target="../media/image82.emf"/><Relationship Id="rId7" Type="http://schemas.openxmlformats.org/officeDocument/2006/relationships/image" Target="../media/image84.png"/><Relationship Id="rId12" Type="http://schemas.openxmlformats.org/officeDocument/2006/relationships/image" Target="../media/image86.png"/><Relationship Id="rId17" Type="http://schemas.openxmlformats.org/officeDocument/2006/relationships/image" Target="../media/image102.png"/><Relationship Id="rId2" Type="http://schemas.openxmlformats.org/officeDocument/2006/relationships/notesSlide" Target="../notesSlides/notesSlide59.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image" Target="../media/image85.png"/><Relationship Id="rId5" Type="http://schemas.openxmlformats.org/officeDocument/2006/relationships/oleObject" Target="../embeddings/oleObject11.bin"/><Relationship Id="rId15" Type="http://schemas.openxmlformats.org/officeDocument/2006/relationships/image" Target="../media/image92.png"/><Relationship Id="rId10" Type="http://schemas.openxmlformats.org/officeDocument/2006/relationships/image" Target="../media/image91.emf"/><Relationship Id="rId19" Type="http://schemas.openxmlformats.org/officeDocument/2006/relationships/image" Target="../media/image103.png"/><Relationship Id="rId4" Type="http://schemas.openxmlformats.org/officeDocument/2006/relationships/image" Target="../media/image83.emf"/><Relationship Id="rId9" Type="http://schemas.openxmlformats.org/officeDocument/2006/relationships/image" Target="../media/image90.emf"/><Relationship Id="rId14" Type="http://schemas.openxmlformats.org/officeDocument/2006/relationships/image" Target="../media/image9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96.png"/><Relationship Id="rId3" Type="http://schemas.openxmlformats.org/officeDocument/2006/relationships/image" Target="../media/image82.emf"/><Relationship Id="rId7" Type="http://schemas.openxmlformats.org/officeDocument/2006/relationships/image" Target="../media/image86.png"/><Relationship Id="rId12"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4.png"/><Relationship Id="rId5" Type="http://schemas.openxmlformats.org/officeDocument/2006/relationships/image" Target="../media/image84.png"/><Relationship Id="rId10" Type="http://schemas.openxmlformats.org/officeDocument/2006/relationships/image" Target="../media/image88.jpeg"/><Relationship Id="rId4" Type="http://schemas.openxmlformats.org/officeDocument/2006/relationships/image" Target="../media/image83.emf"/><Relationship Id="rId9" Type="http://schemas.openxmlformats.org/officeDocument/2006/relationships/image" Target="../media/image33.emf"/><Relationship Id="rId14" Type="http://schemas.openxmlformats.org/officeDocument/2006/relationships/image" Target="../media/image92.e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82.emf"/><Relationship Id="rId7"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4.png"/><Relationship Id="rId5" Type="http://schemas.openxmlformats.org/officeDocument/2006/relationships/image" Target="../media/image93.emf"/><Relationship Id="rId10" Type="http://schemas.openxmlformats.org/officeDocument/2006/relationships/image" Target="../media/image88.jpeg"/><Relationship Id="rId4" Type="http://schemas.openxmlformats.org/officeDocument/2006/relationships/image" Target="../media/image83.emf"/><Relationship Id="rId9" Type="http://schemas.openxmlformats.org/officeDocument/2006/relationships/image" Target="../media/image33.emf"/></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84.png"/><Relationship Id="rId3" Type="http://schemas.openxmlformats.org/officeDocument/2006/relationships/image" Target="../media/image82.emf"/><Relationship Id="rId7" Type="http://schemas.openxmlformats.org/officeDocument/2006/relationships/image" Target="../media/image86.png"/><Relationship Id="rId12"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4.emf"/><Relationship Id="rId5" Type="http://schemas.openxmlformats.org/officeDocument/2006/relationships/image" Target="../media/image93.emf"/><Relationship Id="rId10" Type="http://schemas.openxmlformats.org/officeDocument/2006/relationships/image" Target="../media/image88.jpeg"/><Relationship Id="rId4" Type="http://schemas.openxmlformats.org/officeDocument/2006/relationships/image" Target="../media/image83.emf"/><Relationship Id="rId9" Type="http://schemas.openxmlformats.org/officeDocument/2006/relationships/image" Target="../media/image33.emf"/></Relationships>
</file>

<file path=ppt/slides/_rels/slide8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13.png"/><Relationship Id="rId3" Type="http://schemas.openxmlformats.org/officeDocument/2006/relationships/image" Target="../media/image82.emf"/><Relationship Id="rId7" Type="http://schemas.openxmlformats.org/officeDocument/2006/relationships/image" Target="../media/image85.png"/><Relationship Id="rId12" Type="http://schemas.openxmlformats.org/officeDocument/2006/relationships/image" Target="../media/image94.e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8.jpeg"/><Relationship Id="rId5" Type="http://schemas.openxmlformats.org/officeDocument/2006/relationships/image" Target="../media/image93.emf"/><Relationship Id="rId10" Type="http://schemas.openxmlformats.org/officeDocument/2006/relationships/image" Target="../media/image33.emf"/><Relationship Id="rId4" Type="http://schemas.openxmlformats.org/officeDocument/2006/relationships/image" Target="../media/image83.emf"/><Relationship Id="rId9" Type="http://schemas.openxmlformats.org/officeDocument/2006/relationships/oleObject" Target="../embeddings/oleObject14.bin"/><Relationship Id="rId14" Type="http://schemas.openxmlformats.org/officeDocument/2006/relationships/image" Target="../media/image114.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88.jpeg"/><Relationship Id="rId3" Type="http://schemas.openxmlformats.org/officeDocument/2006/relationships/image" Target="../media/image82.emf"/><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notesSlide" Target="../notesSlides/notesSlide64.xml"/><Relationship Id="rId16"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image" Target="../media/image85.png"/><Relationship Id="rId5" Type="http://schemas.openxmlformats.org/officeDocument/2006/relationships/oleObject" Target="../embeddings/oleObject15.bin"/><Relationship Id="rId15" Type="http://schemas.openxmlformats.org/officeDocument/2006/relationships/image" Target="../media/image92.png"/><Relationship Id="rId10" Type="http://schemas.openxmlformats.org/officeDocument/2006/relationships/image" Target="../media/image91.emf"/><Relationship Id="rId4" Type="http://schemas.openxmlformats.org/officeDocument/2006/relationships/image" Target="../media/image83.emf"/><Relationship Id="rId9" Type="http://schemas.openxmlformats.org/officeDocument/2006/relationships/image" Target="../media/image90.emf"/><Relationship Id="rId14" Type="http://schemas.openxmlformats.org/officeDocument/2006/relationships/image" Target="../media/image97.png"/></Relationships>
</file>

<file path=ppt/slides/_rels/slide92.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88.jpeg"/><Relationship Id="rId3" Type="http://schemas.openxmlformats.org/officeDocument/2006/relationships/image" Target="../media/image82.emf"/><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notesSlide" Target="../notesSlides/notesSlide65.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image" Target="../media/image85.png"/><Relationship Id="rId5" Type="http://schemas.openxmlformats.org/officeDocument/2006/relationships/oleObject" Target="../embeddings/oleObject16.bin"/><Relationship Id="rId15" Type="http://schemas.openxmlformats.org/officeDocument/2006/relationships/image" Target="../media/image92.png"/><Relationship Id="rId10" Type="http://schemas.openxmlformats.org/officeDocument/2006/relationships/image" Target="../media/image91.emf"/><Relationship Id="rId4" Type="http://schemas.openxmlformats.org/officeDocument/2006/relationships/image" Target="../media/image83.emf"/><Relationship Id="rId9" Type="http://schemas.openxmlformats.org/officeDocument/2006/relationships/image" Target="../media/image90.emf"/><Relationship Id="rId14" Type="http://schemas.openxmlformats.org/officeDocument/2006/relationships/image" Target="../media/image97.png"/></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82.emf"/></Relationships>
</file>

<file path=ppt/slides/_rels/slide9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23.png"/><Relationship Id="rId7" Type="http://schemas.openxmlformats.org/officeDocument/2006/relationships/image" Target="../media/image85.png"/><Relationship Id="rId12" Type="http://schemas.openxmlformats.org/officeDocument/2006/relationships/image" Target="../media/image33.emf"/><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oleObject" Target="../embeddings/oleObject8.bin"/><Relationship Id="rId5" Type="http://schemas.openxmlformats.org/officeDocument/2006/relationships/image" Target="../media/image83.emf"/><Relationship Id="rId10" Type="http://schemas.openxmlformats.org/officeDocument/2006/relationships/image" Target="../media/image88.jpeg"/><Relationship Id="rId4" Type="http://schemas.openxmlformats.org/officeDocument/2006/relationships/image" Target="../media/image82.emf"/><Relationship Id="rId9" Type="http://schemas.openxmlformats.org/officeDocument/2006/relationships/image" Target="../media/image87.jpeg"/></Relationships>
</file>

<file path=ppt/slides/_rels/slide9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33.emf"/><Relationship Id="rId3" Type="http://schemas.openxmlformats.org/officeDocument/2006/relationships/image" Target="../media/image123.png"/><Relationship Id="rId7" Type="http://schemas.openxmlformats.org/officeDocument/2006/relationships/image" Target="../media/image85.png"/><Relationship Id="rId12" Type="http://schemas.openxmlformats.org/officeDocument/2006/relationships/oleObject" Target="../embeddings/oleObject17.bin"/><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124.png"/><Relationship Id="rId5" Type="http://schemas.openxmlformats.org/officeDocument/2006/relationships/image" Target="../media/image83.emf"/><Relationship Id="rId10" Type="http://schemas.openxmlformats.org/officeDocument/2006/relationships/image" Target="../media/image88.jpeg"/><Relationship Id="rId4" Type="http://schemas.openxmlformats.org/officeDocument/2006/relationships/image" Target="../media/image82.emf"/><Relationship Id="rId9" Type="http://schemas.openxmlformats.org/officeDocument/2006/relationships/image" Target="../media/image87.jpeg"/><Relationship Id="rId14" Type="http://schemas.openxmlformats.org/officeDocument/2006/relationships/image" Target="../media/image125.png"/></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8, Ecology Lecture 5</a:t>
            </a:r>
          </a:p>
          <a:p>
            <a:r>
              <a:rPr lang="en-US" dirty="0"/>
              <a:t>Cara Brook</a:t>
            </a:r>
          </a:p>
          <a:p>
            <a:r>
              <a:rPr lang="en-US" dirty="0"/>
              <a:t>February 21,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367217" y="977294"/>
            <a:ext cx="11303540" cy="5690680"/>
          </a:xfrm>
        </p:spPr>
        <p:txBody>
          <a:bodyPr>
            <a:normAutofit/>
          </a:bodyPr>
          <a:lstStyle/>
          <a:p>
            <a:pPr marL="0" indent="0">
              <a:buNone/>
            </a:pPr>
            <a:r>
              <a:rPr lang="en-US" b="1" i="1" u="sng" dirty="0"/>
              <a:t>Interspecies Dynamics</a:t>
            </a:r>
          </a:p>
          <a:p>
            <a:r>
              <a:rPr lang="en-US" dirty="0"/>
              <a:t>There are four possible outcomes of competition that can be observed from drawing the nullclines of the system.</a:t>
            </a:r>
          </a:p>
        </p:txBody>
      </p:sp>
      <p:sp>
        <p:nvSpPr>
          <p:cNvPr id="4" name="TextBox 3">
            <a:extLst>
              <a:ext uri="{FF2B5EF4-FFF2-40B4-BE49-F238E27FC236}">
                <a16:creationId xmlns:a16="http://schemas.microsoft.com/office/drawing/2014/main" id="{D3F98167-7DD4-9352-1FB6-70A7CC93C11E}"/>
              </a:ext>
            </a:extLst>
          </p:cNvPr>
          <p:cNvSpPr txBox="1"/>
          <p:nvPr/>
        </p:nvSpPr>
        <p:spPr>
          <a:xfrm>
            <a:off x="472972" y="2254104"/>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5" name="Picture 4" descr="Chart&#10;&#10;Description automatically generated">
            <a:extLst>
              <a:ext uri="{FF2B5EF4-FFF2-40B4-BE49-F238E27FC236}">
                <a16:creationId xmlns:a16="http://schemas.microsoft.com/office/drawing/2014/main" id="{D4B8443C-0A6D-79C8-5B41-85BD9FC1BCFD}"/>
              </a:ext>
            </a:extLst>
          </p:cNvPr>
          <p:cNvPicPr>
            <a:picLocks noChangeAspect="1"/>
          </p:cNvPicPr>
          <p:nvPr/>
        </p:nvPicPr>
        <p:blipFill rotWithShape="1">
          <a:blip r:embed="rId3"/>
          <a:srcRect l="-1" r="501"/>
          <a:stretch/>
        </p:blipFill>
        <p:spPr>
          <a:xfrm>
            <a:off x="137803" y="3184435"/>
            <a:ext cx="3128394" cy="2842540"/>
          </a:xfrm>
          <a:prstGeom prst="rect">
            <a:avLst/>
          </a:prstGeom>
        </p:spPr>
      </p:pic>
      <p:sp>
        <p:nvSpPr>
          <p:cNvPr id="6" name="TextBox 5">
            <a:extLst>
              <a:ext uri="{FF2B5EF4-FFF2-40B4-BE49-F238E27FC236}">
                <a16:creationId xmlns:a16="http://schemas.microsoft.com/office/drawing/2014/main" id="{24787D89-3149-9A65-B45A-7A9639F6C7EB}"/>
              </a:ext>
            </a:extLst>
          </p:cNvPr>
          <p:cNvSpPr txBox="1"/>
          <p:nvPr/>
        </p:nvSpPr>
        <p:spPr>
          <a:xfrm>
            <a:off x="3611070" y="2254104"/>
            <a:ext cx="2407917"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2: Spp. 1 wins</a:t>
            </a:r>
          </a:p>
        </p:txBody>
      </p:sp>
      <p:pic>
        <p:nvPicPr>
          <p:cNvPr id="7" name="Picture 6" descr="Chart, line chart&#10;&#10;Description automatically generated">
            <a:extLst>
              <a:ext uri="{FF2B5EF4-FFF2-40B4-BE49-F238E27FC236}">
                <a16:creationId xmlns:a16="http://schemas.microsoft.com/office/drawing/2014/main" id="{FD87A664-E944-3F29-A8EF-444CDBC46DF3}"/>
              </a:ext>
            </a:extLst>
          </p:cNvPr>
          <p:cNvPicPr>
            <a:picLocks noChangeAspect="1"/>
          </p:cNvPicPr>
          <p:nvPr/>
        </p:nvPicPr>
        <p:blipFill rotWithShape="1">
          <a:blip r:embed="rId4"/>
          <a:srcRect l="1865" t="227" r="-1865" b="-227"/>
          <a:stretch/>
        </p:blipFill>
        <p:spPr>
          <a:xfrm>
            <a:off x="3532980" y="3038166"/>
            <a:ext cx="2677914" cy="2842540"/>
          </a:xfrm>
          <a:prstGeom prst="rect">
            <a:avLst/>
          </a:prstGeom>
        </p:spPr>
      </p:pic>
      <p:sp>
        <p:nvSpPr>
          <p:cNvPr id="8" name="TextBox 7">
            <a:extLst>
              <a:ext uri="{FF2B5EF4-FFF2-40B4-BE49-F238E27FC236}">
                <a16:creationId xmlns:a16="http://schemas.microsoft.com/office/drawing/2014/main" id="{BD9BAD93-432D-E92A-B5FE-2546856DD742}"/>
              </a:ext>
            </a:extLst>
          </p:cNvPr>
          <p:cNvSpPr txBox="1"/>
          <p:nvPr/>
        </p:nvSpPr>
        <p:spPr>
          <a:xfrm>
            <a:off x="6658773" y="2254104"/>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3: Spp. 2 wins</a:t>
            </a:r>
          </a:p>
        </p:txBody>
      </p:sp>
      <p:pic>
        <p:nvPicPr>
          <p:cNvPr id="9" name="Picture 8" descr="Chart, line chart&#10;&#10;Description automatically generated">
            <a:extLst>
              <a:ext uri="{FF2B5EF4-FFF2-40B4-BE49-F238E27FC236}">
                <a16:creationId xmlns:a16="http://schemas.microsoft.com/office/drawing/2014/main" id="{016B35AF-EB21-24CE-BB38-0C09D3DF42F6}"/>
              </a:ext>
            </a:extLst>
          </p:cNvPr>
          <p:cNvPicPr>
            <a:picLocks noChangeAspect="1"/>
          </p:cNvPicPr>
          <p:nvPr/>
        </p:nvPicPr>
        <p:blipFill>
          <a:blip r:embed="rId5"/>
          <a:stretch>
            <a:fillRect/>
          </a:stretch>
        </p:blipFill>
        <p:spPr>
          <a:xfrm>
            <a:off x="6210894" y="3184435"/>
            <a:ext cx="2962733" cy="2842540"/>
          </a:xfrm>
          <a:prstGeom prst="rect">
            <a:avLst/>
          </a:prstGeom>
        </p:spPr>
      </p:pic>
      <p:sp>
        <p:nvSpPr>
          <p:cNvPr id="10" name="TextBox 9">
            <a:extLst>
              <a:ext uri="{FF2B5EF4-FFF2-40B4-BE49-F238E27FC236}">
                <a16:creationId xmlns:a16="http://schemas.microsoft.com/office/drawing/2014/main" id="{A1546BDE-D9EA-B7ED-55FB-CDF3AE339A59}"/>
              </a:ext>
            </a:extLst>
          </p:cNvPr>
          <p:cNvSpPr txBox="1"/>
          <p:nvPr/>
        </p:nvSpPr>
        <p:spPr>
          <a:xfrm>
            <a:off x="9593012" y="2183105"/>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4: Precedence</a:t>
            </a:r>
          </a:p>
        </p:txBody>
      </p:sp>
      <p:pic>
        <p:nvPicPr>
          <p:cNvPr id="11" name="Picture 10" descr="Diagram&#10;&#10;Description automatically generated">
            <a:extLst>
              <a:ext uri="{FF2B5EF4-FFF2-40B4-BE49-F238E27FC236}">
                <a16:creationId xmlns:a16="http://schemas.microsoft.com/office/drawing/2014/main" id="{EA4A5D02-3BCE-26F5-704A-41B3A8A79DC0}"/>
              </a:ext>
            </a:extLst>
          </p:cNvPr>
          <p:cNvPicPr>
            <a:picLocks noChangeAspect="1"/>
          </p:cNvPicPr>
          <p:nvPr/>
        </p:nvPicPr>
        <p:blipFill>
          <a:blip r:embed="rId6"/>
          <a:stretch>
            <a:fillRect/>
          </a:stretch>
        </p:blipFill>
        <p:spPr>
          <a:xfrm>
            <a:off x="9396082" y="3108242"/>
            <a:ext cx="2504089" cy="26787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04A4A1-96BB-4B6B-4AC1-E08C6B8677B6}"/>
                  </a:ext>
                </a:extLst>
              </p:cNvPr>
              <p:cNvSpPr txBox="1"/>
              <p:nvPr/>
            </p:nvSpPr>
            <p:spPr>
              <a:xfrm>
                <a:off x="8480443" y="5891308"/>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&lt;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&lt;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2" name="TextBox 11">
                <a:extLst>
                  <a:ext uri="{FF2B5EF4-FFF2-40B4-BE49-F238E27FC236}">
                    <a16:creationId xmlns:a16="http://schemas.microsoft.com/office/drawing/2014/main" id="{5704A4A1-96BB-4B6B-4AC1-E08C6B8677B6}"/>
                  </a:ext>
                </a:extLst>
              </p:cNvPr>
              <p:cNvSpPr txBox="1">
                <a:spLocks noRot="1" noChangeAspect="1" noMove="1" noResize="1" noEditPoints="1" noAdjustHandles="1" noChangeArrowheads="1" noChangeShapeType="1" noTextEdit="1"/>
              </p:cNvSpPr>
              <p:nvPr/>
            </p:nvSpPr>
            <p:spPr>
              <a:xfrm>
                <a:off x="8480443" y="5891308"/>
                <a:ext cx="4663381" cy="563872"/>
              </a:xfrm>
              <a:prstGeom prst="rect">
                <a:avLst/>
              </a:prstGeom>
              <a:blipFill>
                <a:blip r:embed="rId7"/>
                <a:stretch>
                  <a:fillRect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6BB9BBA-D9FF-AA6D-0845-6BC2D6BC90E1}"/>
                  </a:ext>
                </a:extLst>
              </p:cNvPr>
              <p:cNvSpPr txBox="1"/>
              <p:nvPr/>
            </p:nvSpPr>
            <p:spPr>
              <a:xfrm>
                <a:off x="8355539" y="6545793"/>
                <a:ext cx="4663381"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chemeClr val="tx1"/>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ea typeface="Cambria Math" panose="02040503050406030204" pitchFamily="18" charset="0"/>
                                </a:rPr>
                                <m:t>𝛼</m:t>
                              </m:r>
                            </m:e>
                            <m:sub>
                              <m:r>
                                <a:rPr lang="en-US" b="0" i="1">
                                  <a:solidFill>
                                    <a:srgbClr val="0070C0"/>
                                  </a:solidFill>
                                  <a:latin typeface="Cambria Math" panose="02040503050406030204" pitchFamily="18" charset="0"/>
                                </a:rPr>
                                <m:t>12</m:t>
                              </m:r>
                            </m:sub>
                          </m:sSub>
                          <m:r>
                            <a:rPr lang="en-US" b="0" i="1" smtClean="0">
                              <a:solidFill>
                                <a:srgbClr val="0070C0"/>
                              </a:solidFill>
                              <a:latin typeface="Cambria Math" panose="02040503050406030204" pitchFamily="18" charset="0"/>
                            </a:rPr>
                            <m:t>∗</m:t>
                          </m:r>
                          <m:r>
                            <a:rPr lang="en-US" b="0" i="1">
                              <a:solidFill>
                                <a:srgbClr val="C00000"/>
                              </a:solidFill>
                              <a:latin typeface="Cambria Math" panose="02040503050406030204" pitchFamily="18" charset="0"/>
                              <a:ea typeface="Cambria Math" panose="02040503050406030204" pitchFamily="18" charset="0"/>
                            </a:rPr>
                            <m:t>𝛼</m:t>
                          </m:r>
                        </m:e>
                        <m:sub>
                          <m:r>
                            <a:rPr lang="en-US" b="0" i="1">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&gt;1)</m:t>
                      </m:r>
                    </m:oMath>
                  </m:oMathPara>
                </a14:m>
                <a:endParaRPr lang="en-US" dirty="0">
                  <a:solidFill>
                    <a:schemeClr val="tx1"/>
                  </a:solidFill>
                </a:endParaRPr>
              </a:p>
            </p:txBody>
          </p:sp>
        </mc:Choice>
        <mc:Fallback xmlns="">
          <p:sp>
            <p:nvSpPr>
              <p:cNvPr id="13" name="TextBox 12">
                <a:extLst>
                  <a:ext uri="{FF2B5EF4-FFF2-40B4-BE49-F238E27FC236}">
                    <a16:creationId xmlns:a16="http://schemas.microsoft.com/office/drawing/2014/main" id="{96BB9BBA-D9FF-AA6D-0845-6BC2D6BC90E1}"/>
                  </a:ext>
                </a:extLst>
              </p:cNvPr>
              <p:cNvSpPr txBox="1">
                <a:spLocks noRot="1" noChangeAspect="1" noMove="1" noResize="1" noEditPoints="1" noAdjustHandles="1" noChangeArrowheads="1" noChangeShapeType="1" noTextEdit="1"/>
              </p:cNvSpPr>
              <p:nvPr/>
            </p:nvSpPr>
            <p:spPr>
              <a:xfrm>
                <a:off x="8355539" y="6545793"/>
                <a:ext cx="4663381" cy="276999"/>
              </a:xfrm>
              <a:prstGeom prst="rect">
                <a:avLst/>
              </a:prstGeom>
              <a:blipFill>
                <a:blip r:embed="rId8"/>
                <a:stretch>
                  <a:fillRect b="-3478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4AAE24-4E6F-1FC8-DC0A-F797673528A9}"/>
                  </a:ext>
                </a:extLst>
              </p:cNvPr>
              <p:cNvSpPr txBox="1"/>
              <p:nvPr/>
            </p:nvSpPr>
            <p:spPr>
              <a:xfrm>
                <a:off x="6622456" y="6095776"/>
                <a:ext cx="255117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&lt;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4" name="TextBox 13">
                <a:extLst>
                  <a:ext uri="{FF2B5EF4-FFF2-40B4-BE49-F238E27FC236}">
                    <a16:creationId xmlns:a16="http://schemas.microsoft.com/office/drawing/2014/main" id="{EA4AAE24-4E6F-1FC8-DC0A-F797673528A9}"/>
                  </a:ext>
                </a:extLst>
              </p:cNvPr>
              <p:cNvSpPr txBox="1">
                <a:spLocks noRot="1" noChangeAspect="1" noMove="1" noResize="1" noEditPoints="1" noAdjustHandles="1" noChangeArrowheads="1" noChangeShapeType="1" noTextEdit="1"/>
              </p:cNvSpPr>
              <p:nvPr/>
            </p:nvSpPr>
            <p:spPr>
              <a:xfrm>
                <a:off x="6622456" y="6095776"/>
                <a:ext cx="2551171" cy="563872"/>
              </a:xfrm>
              <a:prstGeom prst="rect">
                <a:avLst/>
              </a:prstGeom>
              <a:blipFill>
                <a:blip r:embed="rId9"/>
                <a:stretch>
                  <a:fillRect t="-2222" b="-88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8B726E-817D-E4DC-469C-BF35B866AA5A}"/>
                  </a:ext>
                </a:extLst>
              </p:cNvPr>
              <p:cNvSpPr txBox="1"/>
              <p:nvPr/>
            </p:nvSpPr>
            <p:spPr>
              <a:xfrm>
                <a:off x="2682287" y="6042611"/>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&lt;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5" name="TextBox 14">
                <a:extLst>
                  <a:ext uri="{FF2B5EF4-FFF2-40B4-BE49-F238E27FC236}">
                    <a16:creationId xmlns:a16="http://schemas.microsoft.com/office/drawing/2014/main" id="{3F8B726E-817D-E4DC-469C-BF35B866AA5A}"/>
                  </a:ext>
                </a:extLst>
              </p:cNvPr>
              <p:cNvSpPr txBox="1">
                <a:spLocks noRot="1" noChangeAspect="1" noMove="1" noResize="1" noEditPoints="1" noAdjustHandles="1" noChangeArrowheads="1" noChangeShapeType="1" noTextEdit="1"/>
              </p:cNvSpPr>
              <p:nvPr/>
            </p:nvSpPr>
            <p:spPr>
              <a:xfrm>
                <a:off x="2682287" y="6042611"/>
                <a:ext cx="4663381" cy="563872"/>
              </a:xfrm>
              <a:prstGeom prst="rect">
                <a:avLst/>
              </a:prstGeom>
              <a:blipFill>
                <a:blip r:embed="rId10"/>
                <a:stretch>
                  <a:fillRect t="-2174"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ABFDD1-9394-82BA-4971-FA50B38D085B}"/>
                  </a:ext>
                </a:extLst>
              </p:cNvPr>
              <p:cNvSpPr txBox="1"/>
              <p:nvPr/>
            </p:nvSpPr>
            <p:spPr>
              <a:xfrm>
                <a:off x="-659275" y="5913554"/>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&gt;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6" name="TextBox 15">
                <a:extLst>
                  <a:ext uri="{FF2B5EF4-FFF2-40B4-BE49-F238E27FC236}">
                    <a16:creationId xmlns:a16="http://schemas.microsoft.com/office/drawing/2014/main" id="{D6ABFDD1-9394-82BA-4971-FA50B38D085B}"/>
                  </a:ext>
                </a:extLst>
              </p:cNvPr>
              <p:cNvSpPr txBox="1">
                <a:spLocks noRot="1" noChangeAspect="1" noMove="1" noResize="1" noEditPoints="1" noAdjustHandles="1" noChangeArrowheads="1" noChangeShapeType="1" noTextEdit="1"/>
              </p:cNvSpPr>
              <p:nvPr/>
            </p:nvSpPr>
            <p:spPr>
              <a:xfrm>
                <a:off x="-659275" y="5913554"/>
                <a:ext cx="4663381" cy="563872"/>
              </a:xfrm>
              <a:prstGeom prst="rect">
                <a:avLst/>
              </a:prstGeom>
              <a:blipFill>
                <a:blip r:embed="rId11"/>
                <a:stretch>
                  <a:fillRect t="-2174"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8A10963-6B66-1A6A-E3EC-AF1A4194B1B0}"/>
                  </a:ext>
                </a:extLst>
              </p:cNvPr>
              <p:cNvSpPr txBox="1"/>
              <p:nvPr/>
            </p:nvSpPr>
            <p:spPr>
              <a:xfrm>
                <a:off x="-784179" y="6559091"/>
                <a:ext cx="4663381"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chemeClr val="tx1"/>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ea typeface="Cambria Math" panose="02040503050406030204" pitchFamily="18" charset="0"/>
                                </a:rPr>
                                <m:t>𝛼</m:t>
                              </m:r>
                            </m:e>
                            <m:sub>
                              <m:r>
                                <a:rPr lang="en-US" b="0" i="1">
                                  <a:solidFill>
                                    <a:srgbClr val="0070C0"/>
                                  </a:solidFill>
                                  <a:latin typeface="Cambria Math" panose="02040503050406030204" pitchFamily="18" charset="0"/>
                                </a:rPr>
                                <m:t>12</m:t>
                              </m:r>
                            </m:sub>
                          </m:sSub>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 </m:t>
                          </m:r>
                          <m:r>
                            <a:rPr lang="en-US" b="0" i="1">
                              <a:solidFill>
                                <a:srgbClr val="C00000"/>
                              </a:solidFill>
                              <a:latin typeface="Cambria Math" panose="02040503050406030204" pitchFamily="18" charset="0"/>
                              <a:ea typeface="Cambria Math" panose="02040503050406030204" pitchFamily="18" charset="0"/>
                            </a:rPr>
                            <m:t>𝛼</m:t>
                          </m:r>
                        </m:e>
                        <m:sub>
                          <m:r>
                            <a:rPr lang="en-US" b="0" i="1">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&lt;1)</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8A10963-6B66-1A6A-E3EC-AF1A4194B1B0}"/>
                  </a:ext>
                </a:extLst>
              </p:cNvPr>
              <p:cNvSpPr txBox="1">
                <a:spLocks noRot="1" noChangeAspect="1" noMove="1" noResize="1" noEditPoints="1" noAdjustHandles="1" noChangeArrowheads="1" noChangeShapeType="1" noTextEdit="1"/>
              </p:cNvSpPr>
              <p:nvPr/>
            </p:nvSpPr>
            <p:spPr>
              <a:xfrm>
                <a:off x="-784179" y="6559091"/>
                <a:ext cx="4663381" cy="276999"/>
              </a:xfrm>
              <a:prstGeom prst="rect">
                <a:avLst/>
              </a:prstGeom>
              <a:blipFill>
                <a:blip r:embed="rId12"/>
                <a:stretch>
                  <a:fillRect t="-8696" b="-3478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385042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AD19D23-FDE5-63AB-879C-372F63D2489E}"/>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31064897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CA17FE5-5FF3-F652-888A-402FFC300417}"/>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4192690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8088D2D-CC6B-A3D7-744B-CDDFE8BFCA8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22722331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957"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D1B3F011-8D34-CDE3-D060-23D6147CF32C}"/>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79007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54444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p>
              <a:p>
                <a:r>
                  <a:rPr lang="en-US" b="1" dirty="0"/>
                  <a:t>Even </a:t>
                </a:r>
                <a:r>
                  <a:rPr lang="en-US" b="1" dirty="0" err="1"/>
                  <a:t>susceptibles</a:t>
                </a:r>
                <a:r>
                  <a:rPr lang="en-US" b="1" dirty="0"/>
                  <a:t> will not become infected 				       because the disease will not spread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oMath>
                </a14:m>
                <a:r>
                  <a:rPr lang="en-US" b="1" dirty="0"/>
                  <a:t>).</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5444464"/>
              </a:xfrm>
              <a:prstGeom prst="rect">
                <a:avLst/>
              </a:prstGeom>
              <a:blipFill>
                <a:blip r:embed="rId3"/>
                <a:stretch>
                  <a:fillRect l="-955" t="-2564" r="-1486" b="-932"/>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ED97D38C-3D6E-75CB-8298-87D4D51D8D9B}"/>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8072866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E1DB62B-8DCE-BF7A-89BB-34C7E8465FF1}"/>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12" name="Rectangle 11">
                <a:extLst>
                  <a:ext uri="{FF2B5EF4-FFF2-40B4-BE49-F238E27FC236}">
                    <a16:creationId xmlns:a16="http://schemas.microsoft.com/office/drawing/2014/main" id="{BE1DB62B-8DCE-BF7A-89BB-34C7E8465FF1}"/>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2"/>
                <a:stretch>
                  <a:fillRect/>
                </a:stretch>
              </a:blipFill>
              <a:ln>
                <a:no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33C200E5-80AC-18BB-AAE4-CB7BBC94270A}"/>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14" name="Content Placeholder 2">
            <a:extLst>
              <a:ext uri="{FF2B5EF4-FFF2-40B4-BE49-F238E27FC236}">
                <a16:creationId xmlns:a16="http://schemas.microsoft.com/office/drawing/2014/main" id="{9EE3BF2A-5FA6-5482-0217-1ACA08E27B05}"/>
              </a:ext>
            </a:extLst>
          </p:cNvPr>
          <p:cNvSpPr txBox="1">
            <a:spLocks/>
          </p:cNvSpPr>
          <p:nvPr/>
        </p:nvSpPr>
        <p:spPr>
          <a:xfrm>
            <a:off x="8325005" y="3801841"/>
            <a:ext cx="3306301" cy="186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more transmissible the disease, the higher the HIT!</a:t>
            </a:r>
          </a:p>
        </p:txBody>
      </p:sp>
      <p:pic>
        <p:nvPicPr>
          <p:cNvPr id="7" name="Picture 6">
            <a:extLst>
              <a:ext uri="{FF2B5EF4-FFF2-40B4-BE49-F238E27FC236}">
                <a16:creationId xmlns:a16="http://schemas.microsoft.com/office/drawing/2014/main" id="{5D6877EC-9A02-43E7-2585-951028441652}"/>
              </a:ext>
            </a:extLst>
          </p:cNvPr>
          <p:cNvPicPr>
            <a:picLocks noChangeAspect="1"/>
          </p:cNvPicPr>
          <p:nvPr/>
        </p:nvPicPr>
        <p:blipFill>
          <a:blip r:embed="rId3"/>
          <a:stretch>
            <a:fillRect/>
          </a:stretch>
        </p:blipFill>
        <p:spPr>
          <a:xfrm>
            <a:off x="1919539" y="1506842"/>
            <a:ext cx="8353213" cy="4865255"/>
          </a:xfrm>
          <a:prstGeom prst="rect">
            <a:avLst/>
          </a:prstGeom>
        </p:spPr>
      </p:pic>
      <p:sp>
        <p:nvSpPr>
          <p:cNvPr id="9" name="Content Placeholder 2">
            <a:extLst>
              <a:ext uri="{FF2B5EF4-FFF2-40B4-BE49-F238E27FC236}">
                <a16:creationId xmlns:a16="http://schemas.microsoft.com/office/drawing/2014/main" id="{0EEDFCF0-77F6-6600-BB71-88C6B262D84E}"/>
              </a:ext>
            </a:extLst>
          </p:cNvPr>
          <p:cNvSpPr txBox="1">
            <a:spLocks/>
          </p:cNvSpPr>
          <p:nvPr/>
        </p:nvSpPr>
        <p:spPr>
          <a:xfrm rot="16200000">
            <a:off x="-229986" y="3573914"/>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Tree>
    <p:extLst>
      <p:ext uri="{BB962C8B-B14F-4D97-AF65-F5344CB8AC3E}">
        <p14:creationId xmlns:p14="http://schemas.microsoft.com/office/powerpoint/2010/main" val="38060110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4B7E173-3B20-A82A-5D86-C6E30CC4D04A}"/>
              </a:ext>
            </a:extLst>
          </p:cNvPr>
          <p:cNvSpPr/>
          <p:nvPr/>
        </p:nvSpPr>
        <p:spPr>
          <a:xfrm>
            <a:off x="7043101" y="2018065"/>
            <a:ext cx="1499290" cy="1572563"/>
          </a:xfrm>
          <a:prstGeom prst="rect">
            <a:avLst/>
          </a:prstGeom>
          <a:solidFill>
            <a:srgbClr val="FFFF00">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pic>
        <p:nvPicPr>
          <p:cNvPr id="15" name="Graphic 7" descr="Woman outline">
            <a:extLst>
              <a:ext uri="{FF2B5EF4-FFF2-40B4-BE49-F238E27FC236}">
                <a16:creationId xmlns:a16="http://schemas.microsoft.com/office/drawing/2014/main" id="{8A6BD0FE-AD47-98ED-6A7F-7A7FBC3C9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7904" y="3606204"/>
            <a:ext cx="2431829" cy="2431829"/>
          </a:xfrm>
          <a:prstGeom prst="rect">
            <a:avLst/>
          </a:prstGeom>
        </p:spPr>
      </p:pic>
      <p:pic>
        <p:nvPicPr>
          <p:cNvPr id="16" name="Graphic 9" descr="Woman outline">
            <a:extLst>
              <a:ext uri="{FF2B5EF4-FFF2-40B4-BE49-F238E27FC236}">
                <a16:creationId xmlns:a16="http://schemas.microsoft.com/office/drawing/2014/main" id="{50329C7D-3A7B-F6AE-E1A4-8B9C420E6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0537" y="3627062"/>
            <a:ext cx="2431829" cy="2431829"/>
          </a:xfrm>
          <a:prstGeom prst="rect">
            <a:avLst/>
          </a:prstGeom>
        </p:spPr>
      </p:pic>
      <p:pic>
        <p:nvPicPr>
          <p:cNvPr id="17" name="Graphic 11" descr="Woman outline">
            <a:extLst>
              <a:ext uri="{FF2B5EF4-FFF2-40B4-BE49-F238E27FC236}">
                <a16:creationId xmlns:a16="http://schemas.microsoft.com/office/drawing/2014/main" id="{C218EC6F-769D-6B5F-8660-C3F3B9BCE8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6160" y="3659099"/>
            <a:ext cx="2431829" cy="2431829"/>
          </a:xfrm>
          <a:prstGeom prst="rect">
            <a:avLst/>
          </a:prstGeom>
        </p:spPr>
      </p:pic>
      <p:pic>
        <p:nvPicPr>
          <p:cNvPr id="18" name="Picture 2" descr="COVID-19 Response | United Nations">
            <a:extLst>
              <a:ext uri="{FF2B5EF4-FFF2-40B4-BE49-F238E27FC236}">
                <a16:creationId xmlns:a16="http://schemas.microsoft.com/office/drawing/2014/main" id="{98463A82-0FD3-41F1-3A7F-002226C216AF}"/>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20086" r="17171"/>
          <a:stretch/>
        </p:blipFill>
        <p:spPr bwMode="auto">
          <a:xfrm>
            <a:off x="5586555" y="4404612"/>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4" descr="Antibodies : Production, Structure, and Classes">
            <a:extLst>
              <a:ext uri="{FF2B5EF4-FFF2-40B4-BE49-F238E27FC236}">
                <a16:creationId xmlns:a16="http://schemas.microsoft.com/office/drawing/2014/main" id="{6899600C-A9A9-9B0E-C2D9-24D0F9C4E1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7318036" y="4470735"/>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B0C6617-F304-C026-D70F-4FBCB4E4E8B6}"/>
              </a:ext>
            </a:extLst>
          </p:cNvPr>
          <p:cNvGrpSpPr/>
          <p:nvPr/>
        </p:nvGrpSpPr>
        <p:grpSpPr>
          <a:xfrm>
            <a:off x="3433344" y="1980743"/>
            <a:ext cx="4939873" cy="1448257"/>
            <a:chOff x="2514122" y="1996212"/>
            <a:chExt cx="4939873" cy="1448257"/>
          </a:xfrm>
        </p:grpSpPr>
        <p:grpSp>
          <p:nvGrpSpPr>
            <p:cNvPr id="21" name="Group 20">
              <a:extLst>
                <a:ext uri="{FF2B5EF4-FFF2-40B4-BE49-F238E27FC236}">
                  <a16:creationId xmlns:a16="http://schemas.microsoft.com/office/drawing/2014/main" id="{D306086F-6F0C-5AA2-BD59-9C47982C7EBE}"/>
                </a:ext>
              </a:extLst>
            </p:cNvPr>
            <p:cNvGrpSpPr/>
            <p:nvPr/>
          </p:nvGrpSpPr>
          <p:grpSpPr>
            <a:xfrm>
              <a:off x="2514122" y="1996212"/>
              <a:ext cx="4085663" cy="1448257"/>
              <a:chOff x="2797962" y="2549616"/>
              <a:chExt cx="2926208" cy="961934"/>
            </a:xfrm>
          </p:grpSpPr>
          <p:graphicFrame>
            <p:nvGraphicFramePr>
              <p:cNvPr id="24" name="Object 23">
                <a:extLst>
                  <a:ext uri="{FF2B5EF4-FFF2-40B4-BE49-F238E27FC236}">
                    <a16:creationId xmlns:a16="http://schemas.microsoft.com/office/drawing/2014/main" id="{185A29F4-96D7-A117-1EDA-8B422FAA21C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A32A7646-52B7-4DC8-A69B-86177CD7BEC8}"/>
                  </a:ext>
                </a:extLst>
              </p:cNvPr>
              <p:cNvGrpSpPr/>
              <p:nvPr/>
            </p:nvGrpSpPr>
            <p:grpSpPr>
              <a:xfrm>
                <a:off x="2797962" y="2549616"/>
                <a:ext cx="2926208" cy="961932"/>
                <a:chOff x="3373673" y="2139665"/>
                <a:chExt cx="2926208" cy="961932"/>
              </a:xfrm>
            </p:grpSpPr>
            <p:grpSp>
              <p:nvGrpSpPr>
                <p:cNvPr id="28" name="Group 27">
                  <a:extLst>
                    <a:ext uri="{FF2B5EF4-FFF2-40B4-BE49-F238E27FC236}">
                      <a16:creationId xmlns:a16="http://schemas.microsoft.com/office/drawing/2014/main" id="{D4D71BB5-5783-EFCA-5D2F-ABC16A0F0192}"/>
                    </a:ext>
                  </a:extLst>
                </p:cNvPr>
                <p:cNvGrpSpPr/>
                <p:nvPr/>
              </p:nvGrpSpPr>
              <p:grpSpPr>
                <a:xfrm>
                  <a:off x="3373673" y="2139665"/>
                  <a:ext cx="2926208" cy="961932"/>
                  <a:chOff x="3373673" y="2139665"/>
                  <a:chExt cx="2926208" cy="961932"/>
                </a:xfrm>
              </p:grpSpPr>
              <p:sp>
                <p:nvSpPr>
                  <p:cNvPr id="30" name="Rectangle 29">
                    <a:extLst>
                      <a:ext uri="{FF2B5EF4-FFF2-40B4-BE49-F238E27FC236}">
                        <a16:creationId xmlns:a16="http://schemas.microsoft.com/office/drawing/2014/main" id="{3B1B7573-04C2-73DD-04D9-CB65FE837C01}"/>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1051F1B8-BAB8-C19F-E03F-4D13D11D00CF}"/>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9" name="Rectangle 28">
                  <a:extLst>
                    <a:ext uri="{FF2B5EF4-FFF2-40B4-BE49-F238E27FC236}">
                      <a16:creationId xmlns:a16="http://schemas.microsoft.com/office/drawing/2014/main" id="{993C88C0-C4FB-4C93-C52C-8D497B97ED75}"/>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6" name="Straight Arrow Connector 25">
                <a:extLst>
                  <a:ext uri="{FF2B5EF4-FFF2-40B4-BE49-F238E27FC236}">
                    <a16:creationId xmlns:a16="http://schemas.microsoft.com/office/drawing/2014/main" id="{8633C755-CAB2-A191-BF7D-8BEF7D1959C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AFD06E28-E18C-E38C-264E-0D6941945473}"/>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95ED0D42-6B8D-1A1B-5DB7-0F32219C56FA}"/>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3" name="Rectangle 22">
              <a:extLst>
                <a:ext uri="{FF2B5EF4-FFF2-40B4-BE49-F238E27FC236}">
                  <a16:creationId xmlns:a16="http://schemas.microsoft.com/office/drawing/2014/main" id="{49158EA2-0414-791B-A49D-FCB3277586F2}"/>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32" name="Curved Connector 31">
            <a:extLst>
              <a:ext uri="{FF2B5EF4-FFF2-40B4-BE49-F238E27FC236}">
                <a16:creationId xmlns:a16="http://schemas.microsoft.com/office/drawing/2014/main" id="{90B7917D-63C0-0E3D-E964-91DCBA0A5477}"/>
              </a:ext>
            </a:extLst>
          </p:cNvPr>
          <p:cNvCxnSpPr>
            <a:stCxn id="30" idx="0"/>
            <a:endCxn id="23" idx="0"/>
          </p:cNvCxnSpPr>
          <p:nvPr/>
        </p:nvCxnSpPr>
        <p:spPr>
          <a:xfrm rot="16200000" flipH="1">
            <a:off x="5903279" y="323470"/>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FA563E3-6BB7-9A83-DB40-D27D404E9AED}"/>
                  </a:ext>
                </a:extLst>
              </p:cNvPr>
              <p:cNvSpPr/>
              <p:nvPr/>
            </p:nvSpPr>
            <p:spPr>
              <a:xfrm>
                <a:off x="5372185" y="125135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33" name="Rectangle 32">
                <a:extLst>
                  <a:ext uri="{FF2B5EF4-FFF2-40B4-BE49-F238E27FC236}">
                    <a16:creationId xmlns:a16="http://schemas.microsoft.com/office/drawing/2014/main" id="{8FA563E3-6BB7-9A83-DB40-D27D404E9AED}"/>
                  </a:ext>
                </a:extLst>
              </p:cNvPr>
              <p:cNvSpPr>
                <a:spLocks noRot="1" noChangeAspect="1" noMove="1" noResize="1" noEditPoints="1" noAdjustHandles="1" noChangeArrowheads="1" noChangeShapeType="1" noTextEdit="1"/>
              </p:cNvSpPr>
              <p:nvPr/>
            </p:nvSpPr>
            <p:spPr>
              <a:xfrm>
                <a:off x="5372185" y="1251358"/>
                <a:ext cx="1295753" cy="910126"/>
              </a:xfrm>
              <a:prstGeom prst="rect">
                <a:avLst/>
              </a:prstGeom>
              <a:blipFill>
                <a:blip r:embed="rId11"/>
                <a:stretch>
                  <a:fillRect/>
                </a:stretch>
              </a:blipFill>
              <a:ln>
                <a:no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0CB401D-F9F3-E2DC-ADCC-C97E58A65058}"/>
              </a:ext>
            </a:extLst>
          </p:cNvPr>
          <p:cNvSpPr/>
          <p:nvPr/>
        </p:nvSpPr>
        <p:spPr>
          <a:xfrm>
            <a:off x="8917989" y="2461818"/>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5" name="Straight Arrow Connector 34">
            <a:extLst>
              <a:ext uri="{FF2B5EF4-FFF2-40B4-BE49-F238E27FC236}">
                <a16:creationId xmlns:a16="http://schemas.microsoft.com/office/drawing/2014/main" id="{427A7658-5735-8B16-C386-BB17CD2538DB}"/>
              </a:ext>
            </a:extLst>
          </p:cNvPr>
          <p:cNvCxnSpPr>
            <a:cxnSpLocks/>
          </p:cNvCxnSpPr>
          <p:nvPr/>
        </p:nvCxnSpPr>
        <p:spPr>
          <a:xfrm flipH="1">
            <a:off x="8454430" y="2736591"/>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5498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2FE4C-431B-D978-1894-A133D5E6BABF}"/>
              </a:ext>
            </a:extLst>
          </p:cNvPr>
          <p:cNvSpPr/>
          <p:nvPr/>
        </p:nvSpPr>
        <p:spPr>
          <a:xfrm>
            <a:off x="259702" y="2463282"/>
            <a:ext cx="8119188" cy="4128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6268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CAEACF-0019-9E9A-A77D-2BDA960F72B9}"/>
              </a:ext>
            </a:extLst>
          </p:cNvPr>
          <p:cNvSpPr/>
          <p:nvPr/>
        </p:nvSpPr>
        <p:spPr>
          <a:xfrm>
            <a:off x="259702" y="3209731"/>
            <a:ext cx="8119188" cy="3382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559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4665305"/>
            <a:ext cx="8119188" cy="1926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a:extLst>
              <a:ext uri="{FF2B5EF4-FFF2-40B4-BE49-F238E27FC236}">
                <a16:creationId xmlns:a16="http://schemas.microsoft.com/office/drawing/2014/main" id="{F9CCF57A-D735-5F12-BBE6-970C02596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7902" y="3865529"/>
            <a:ext cx="3813110" cy="273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35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367217" y="977294"/>
            <a:ext cx="11303540" cy="5690680"/>
          </a:xfrm>
        </p:spPr>
        <p:txBody>
          <a:bodyPr>
            <a:normAutofit/>
          </a:bodyPr>
          <a:lstStyle/>
          <a:p>
            <a:pPr marL="0" indent="0">
              <a:buNone/>
            </a:pPr>
            <a:r>
              <a:rPr lang="en-US" b="1" i="1" u="sng" dirty="0"/>
              <a:t>Interspecies Dynamics</a:t>
            </a:r>
          </a:p>
          <a:p>
            <a:r>
              <a:rPr lang="en-US" dirty="0"/>
              <a:t>There are four possible outcomes of competition that can be observed from drawing the nullclines of the system.</a:t>
            </a:r>
          </a:p>
        </p:txBody>
      </p:sp>
      <p:sp>
        <p:nvSpPr>
          <p:cNvPr id="4" name="TextBox 3">
            <a:extLst>
              <a:ext uri="{FF2B5EF4-FFF2-40B4-BE49-F238E27FC236}">
                <a16:creationId xmlns:a16="http://schemas.microsoft.com/office/drawing/2014/main" id="{D3F98167-7DD4-9352-1FB6-70A7CC93C11E}"/>
              </a:ext>
            </a:extLst>
          </p:cNvPr>
          <p:cNvSpPr txBox="1"/>
          <p:nvPr/>
        </p:nvSpPr>
        <p:spPr>
          <a:xfrm>
            <a:off x="472972" y="2254104"/>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5" name="Picture 4" descr="Chart&#10;&#10;Description automatically generated">
            <a:extLst>
              <a:ext uri="{FF2B5EF4-FFF2-40B4-BE49-F238E27FC236}">
                <a16:creationId xmlns:a16="http://schemas.microsoft.com/office/drawing/2014/main" id="{D4B8443C-0A6D-79C8-5B41-85BD9FC1BCFD}"/>
              </a:ext>
            </a:extLst>
          </p:cNvPr>
          <p:cNvPicPr>
            <a:picLocks noChangeAspect="1"/>
          </p:cNvPicPr>
          <p:nvPr/>
        </p:nvPicPr>
        <p:blipFill rotWithShape="1">
          <a:blip r:embed="rId3"/>
          <a:srcRect l="-1" r="501"/>
          <a:stretch/>
        </p:blipFill>
        <p:spPr>
          <a:xfrm>
            <a:off x="137803" y="3184435"/>
            <a:ext cx="3128394" cy="284254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ABFDD1-9394-82BA-4971-FA50B38D085B}"/>
                  </a:ext>
                </a:extLst>
              </p:cNvPr>
              <p:cNvSpPr txBox="1"/>
              <p:nvPr/>
            </p:nvSpPr>
            <p:spPr>
              <a:xfrm>
                <a:off x="-659275" y="5913554"/>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&gt;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6" name="TextBox 15">
                <a:extLst>
                  <a:ext uri="{FF2B5EF4-FFF2-40B4-BE49-F238E27FC236}">
                    <a16:creationId xmlns:a16="http://schemas.microsoft.com/office/drawing/2014/main" id="{D6ABFDD1-9394-82BA-4971-FA50B38D085B}"/>
                  </a:ext>
                </a:extLst>
              </p:cNvPr>
              <p:cNvSpPr txBox="1">
                <a:spLocks noRot="1" noChangeAspect="1" noMove="1" noResize="1" noEditPoints="1" noAdjustHandles="1" noChangeArrowheads="1" noChangeShapeType="1" noTextEdit="1"/>
              </p:cNvSpPr>
              <p:nvPr/>
            </p:nvSpPr>
            <p:spPr>
              <a:xfrm>
                <a:off x="-659275" y="5913554"/>
                <a:ext cx="4663381" cy="563872"/>
              </a:xfrm>
              <a:prstGeom prst="rect">
                <a:avLst/>
              </a:prstGeom>
              <a:blipFill>
                <a:blip r:embed="rId4"/>
                <a:stretch>
                  <a:fillRect t="-2174"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8A10963-6B66-1A6A-E3EC-AF1A4194B1B0}"/>
                  </a:ext>
                </a:extLst>
              </p:cNvPr>
              <p:cNvSpPr txBox="1"/>
              <p:nvPr/>
            </p:nvSpPr>
            <p:spPr>
              <a:xfrm>
                <a:off x="-784179" y="6559091"/>
                <a:ext cx="4663381"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chemeClr val="tx1"/>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ea typeface="Cambria Math" panose="02040503050406030204" pitchFamily="18" charset="0"/>
                                </a:rPr>
                                <m:t>𝛼</m:t>
                              </m:r>
                            </m:e>
                            <m:sub>
                              <m:r>
                                <a:rPr lang="en-US" b="0" i="1">
                                  <a:solidFill>
                                    <a:srgbClr val="0070C0"/>
                                  </a:solidFill>
                                  <a:latin typeface="Cambria Math" panose="02040503050406030204" pitchFamily="18" charset="0"/>
                                </a:rPr>
                                <m:t>12</m:t>
                              </m:r>
                            </m:sub>
                          </m:sSub>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 </m:t>
                          </m:r>
                          <m:r>
                            <a:rPr lang="en-US" b="0" i="1">
                              <a:solidFill>
                                <a:srgbClr val="C00000"/>
                              </a:solidFill>
                              <a:latin typeface="Cambria Math" panose="02040503050406030204" pitchFamily="18" charset="0"/>
                              <a:ea typeface="Cambria Math" panose="02040503050406030204" pitchFamily="18" charset="0"/>
                            </a:rPr>
                            <m:t>𝛼</m:t>
                          </m:r>
                        </m:e>
                        <m:sub>
                          <m:r>
                            <a:rPr lang="en-US" b="0" i="1">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&lt;1)</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8A10963-6B66-1A6A-E3EC-AF1A4194B1B0}"/>
                  </a:ext>
                </a:extLst>
              </p:cNvPr>
              <p:cNvSpPr txBox="1">
                <a:spLocks noRot="1" noChangeAspect="1" noMove="1" noResize="1" noEditPoints="1" noAdjustHandles="1" noChangeArrowheads="1" noChangeShapeType="1" noTextEdit="1"/>
              </p:cNvSpPr>
              <p:nvPr/>
            </p:nvSpPr>
            <p:spPr>
              <a:xfrm>
                <a:off x="-784179" y="6559091"/>
                <a:ext cx="4663381" cy="276999"/>
              </a:xfrm>
              <a:prstGeom prst="rect">
                <a:avLst/>
              </a:prstGeom>
              <a:blipFill>
                <a:blip r:embed="rId5"/>
                <a:stretch>
                  <a:fillRect t="-8696" b="-34783"/>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C2924FAC-DF4B-CB37-61C1-33CBA5076D7D}"/>
              </a:ext>
            </a:extLst>
          </p:cNvPr>
          <p:cNvSpPr txBox="1"/>
          <p:nvPr/>
        </p:nvSpPr>
        <p:spPr>
          <a:xfrm>
            <a:off x="3385985" y="3429000"/>
            <a:ext cx="3539034" cy="2492990"/>
          </a:xfrm>
          <a:prstGeom prst="rect">
            <a:avLst/>
          </a:prstGeom>
          <a:solidFill>
            <a:schemeClr val="bg1"/>
          </a:solidFill>
        </p:spPr>
        <p:txBody>
          <a:bodyPr wrap="square">
            <a:spAutoFit/>
          </a:bodyPr>
          <a:lstStyle/>
          <a:p>
            <a:pPr algn="ctr"/>
            <a:r>
              <a:rPr lang="en-US" sz="2600" dirty="0">
                <a:latin typeface="Calibri" panose="020F0502020204030204" pitchFamily="34" charset="0"/>
                <a:cs typeface="Calibri" panose="020F0502020204030204" pitchFamily="34" charset="0"/>
              </a:rPr>
              <a:t>Stable coexistence is possible when intraspecies competitive interactions are greater than interspecies interactions.</a:t>
            </a:r>
          </a:p>
        </p:txBody>
      </p:sp>
    </p:spTree>
    <p:extLst>
      <p:ext uri="{BB962C8B-B14F-4D97-AF65-F5344CB8AC3E}">
        <p14:creationId xmlns:p14="http://schemas.microsoft.com/office/powerpoint/2010/main" val="13951656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5444464"/>
            <a:ext cx="8119188" cy="114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71D9A4C0-D035-BCED-1AEA-F58EB0251C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8011886" y="3668110"/>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607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 virus</a:t>
            </a:r>
            <a:r>
              <a:rPr lang="en-US" dirty="0"/>
              <a:t>) via inoculation with scab material from a recent patient infected with 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52226" name="Picture 2" descr="San Francisco running out of monkeypox vaccine as demand surges">
            <a:extLst>
              <a:ext uri="{FF2B5EF4-FFF2-40B4-BE49-F238E27FC236}">
                <a16:creationId xmlns:a16="http://schemas.microsoft.com/office/drawing/2014/main" id="{89365D09-1FAA-6BE2-84F2-60867D4833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63" t="11781"/>
          <a:stretch/>
        </p:blipFill>
        <p:spPr bwMode="auto">
          <a:xfrm>
            <a:off x="7893698" y="3587726"/>
            <a:ext cx="4298302" cy="32702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77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0EB6-A36B-094D-3F7E-28AB7A82670F}"/>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FD6FFF9E-CE2D-9C48-5265-93BA213F2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F99660A7-37EE-282D-00C7-44107EE05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24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141995" y="-262091"/>
            <a:ext cx="12192000" cy="1325563"/>
          </a:xfrm>
        </p:spPr>
        <p:txBody>
          <a:bodyPr>
            <a:normAutofit/>
          </a:bodyPr>
          <a:lstStyle/>
          <a:p>
            <a:r>
              <a:rPr lang="en-US" sz="3800" dirty="0">
                <a:latin typeface="+mn-lt"/>
              </a:rPr>
              <a:t>The pace of vaccine development has accelerated drastically</a:t>
            </a:r>
          </a:p>
        </p:txBody>
      </p:sp>
    </p:spTree>
    <p:extLst>
      <p:ext uri="{BB962C8B-B14F-4D97-AF65-F5344CB8AC3E}">
        <p14:creationId xmlns:p14="http://schemas.microsoft.com/office/powerpoint/2010/main" val="4119979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0" y="-177440"/>
            <a:ext cx="12192000" cy="1325563"/>
          </a:xfrm>
        </p:spPr>
        <p:txBody>
          <a:bodyPr>
            <a:normAutofit/>
          </a:bodyPr>
          <a:lstStyle/>
          <a:p>
            <a:pPr algn="ctr"/>
            <a:r>
              <a:rPr lang="en-US" sz="3800" dirty="0">
                <a:latin typeface="+mn-lt"/>
              </a:rPr>
              <a:t>But we still lack vaccines for several important diseases.</a:t>
            </a:r>
          </a:p>
        </p:txBody>
      </p:sp>
      <p:sp>
        <p:nvSpPr>
          <p:cNvPr id="2" name="Rectangle 1">
            <a:extLst>
              <a:ext uri="{FF2B5EF4-FFF2-40B4-BE49-F238E27FC236}">
                <a16:creationId xmlns:a16="http://schemas.microsoft.com/office/drawing/2014/main" id="{D889FFCF-ACA8-C7F2-4684-34616DA3DE04}"/>
              </a:ext>
            </a:extLst>
          </p:cNvPr>
          <p:cNvSpPr/>
          <p:nvPr/>
        </p:nvSpPr>
        <p:spPr>
          <a:xfrm>
            <a:off x="4497355" y="1551637"/>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6EA55B-68EE-D442-54A6-4BBF2F263FBE}"/>
              </a:ext>
            </a:extLst>
          </p:cNvPr>
          <p:cNvSpPr/>
          <p:nvPr/>
        </p:nvSpPr>
        <p:spPr>
          <a:xfrm>
            <a:off x="4558692" y="288070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B32957-A06A-4864-95AB-1E98E45706A1}"/>
              </a:ext>
            </a:extLst>
          </p:cNvPr>
          <p:cNvSpPr/>
          <p:nvPr/>
        </p:nvSpPr>
        <p:spPr>
          <a:xfrm>
            <a:off x="4558693" y="343588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328A6C-3C03-4CE8-A5E1-B957046C816F}"/>
              </a:ext>
            </a:extLst>
          </p:cNvPr>
          <p:cNvSpPr/>
          <p:nvPr/>
        </p:nvSpPr>
        <p:spPr>
          <a:xfrm>
            <a:off x="4558692" y="557177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1434A-C408-E051-2FAB-DFE902A2EF5B}"/>
              </a:ext>
            </a:extLst>
          </p:cNvPr>
          <p:cNvSpPr/>
          <p:nvPr/>
        </p:nvSpPr>
        <p:spPr>
          <a:xfrm>
            <a:off x="4497355" y="181583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807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1752903"/>
            <a:ext cx="8940281" cy="2165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E09E14F9-BF0C-5795-DDFA-5AB31A07F12A}"/>
              </a:ext>
            </a:extLst>
          </p:cNvPr>
          <p:cNvPicPr>
            <a:picLocks noChangeAspect="1"/>
          </p:cNvPicPr>
          <p:nvPr/>
        </p:nvPicPr>
        <p:blipFill>
          <a:blip r:embed="rId3"/>
          <a:stretch>
            <a:fillRect/>
          </a:stretch>
        </p:blipFill>
        <p:spPr>
          <a:xfrm>
            <a:off x="5313800" y="1941520"/>
            <a:ext cx="6669896" cy="4295540"/>
          </a:xfrm>
          <a:prstGeom prst="rect">
            <a:avLst/>
          </a:prstGeom>
        </p:spPr>
      </p:pic>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500D9E-FDCB-A248-E3B8-D5CB27265772}"/>
                  </a:ext>
                </a:extLst>
              </p:cNvPr>
              <p:cNvSpPr/>
              <p:nvPr/>
            </p:nvSpPr>
            <p:spPr>
              <a:xfrm>
                <a:off x="0" y="5657671"/>
                <a:ext cx="3411251" cy="1200329"/>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latin typeface="Cambria Math" panose="02040503050406030204" pitchFamily="18" charset="0"/>
                        <a:ea typeface="Cambria Math" panose="02040503050406030204" pitchFamily="18" charset="0"/>
                        <a:cs typeface="Cambria Math"/>
                      </a:rPr>
                      <m:t>𝜈</m:t>
                    </m:r>
                  </m:oMath>
                </a14:m>
                <a:r>
                  <a:rPr lang="en-US" dirty="0">
                    <a:cs typeface="Times New Roman"/>
                  </a:rPr>
                  <a:t> </a:t>
                </a:r>
                <a:r>
                  <a:rPr lang="en-US" dirty="0">
                    <a:ea typeface="Lucida Grande"/>
                    <a:cs typeface="Times New Roman"/>
                  </a:rPr>
                  <a:t>= vaccination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 </m:t>
                    </m:r>
                  </m:oMath>
                </a14:m>
                <a:r>
                  <a:rPr lang="en-US" dirty="0">
                    <a:highlight>
                      <a:srgbClr val="FFFF00"/>
                    </a:highlight>
                    <a:ea typeface="Lucida Grande"/>
                    <a:cs typeface="Times New Roman"/>
                  </a:rPr>
                  <a:t>= rate waning</a:t>
                </a:r>
                <a:r>
                  <a:rPr lang="en-US" dirty="0">
                    <a:highlight>
                      <a:srgbClr val="FFFF00"/>
                    </a:highlight>
                    <a:cs typeface="Times New Roman"/>
                  </a:rPr>
                  <a:t> </a:t>
                </a:r>
                <a:r>
                  <a:rPr lang="en-US" dirty="0">
                    <a:highlight>
                      <a:srgbClr val="FFFF00"/>
                    </a:highlight>
                    <a:ea typeface="Lucida Grande"/>
                    <a:cs typeface="Times New Roman"/>
                  </a:rPr>
                  <a:t>immunity</a:t>
                </a:r>
              </a:p>
            </p:txBody>
          </p:sp>
        </mc:Choice>
        <mc:Fallback xmlns="">
          <p:sp>
            <p:nvSpPr>
              <p:cNvPr id="11" name="Rectangle 10">
                <a:extLst>
                  <a:ext uri="{FF2B5EF4-FFF2-40B4-BE49-F238E27FC236}">
                    <a16:creationId xmlns:a16="http://schemas.microsoft.com/office/drawing/2014/main" id="{30500D9E-FDCB-A248-E3B8-D5CB27265772}"/>
                  </a:ext>
                </a:extLst>
              </p:cNvPr>
              <p:cNvSpPr>
                <a:spLocks noRot="1" noChangeAspect="1" noMove="1" noResize="1" noEditPoints="1" noAdjustHandles="1" noChangeArrowheads="1" noChangeShapeType="1" noTextEdit="1"/>
              </p:cNvSpPr>
              <p:nvPr/>
            </p:nvSpPr>
            <p:spPr>
              <a:xfrm>
                <a:off x="0" y="5657671"/>
                <a:ext cx="3411251" cy="1200329"/>
              </a:xfrm>
              <a:prstGeom prst="rect">
                <a:avLst/>
              </a:prstGeom>
              <a:blipFill>
                <a:blip r:embed="rId6"/>
                <a:stretch>
                  <a:fillRect l="-1487" t="-2105" b="-8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D6AD322-2B42-EDD2-1B3E-961626E66FB2}"/>
              </a:ext>
            </a:extLst>
          </p:cNvPr>
          <p:cNvGrpSpPr/>
          <p:nvPr/>
        </p:nvGrpSpPr>
        <p:grpSpPr>
          <a:xfrm>
            <a:off x="328897" y="2585297"/>
            <a:ext cx="4939873" cy="1448257"/>
            <a:chOff x="2514122" y="1996212"/>
            <a:chExt cx="4939873" cy="1448257"/>
          </a:xfrm>
        </p:grpSpPr>
        <p:grpSp>
          <p:nvGrpSpPr>
            <p:cNvPr id="13" name="Group 12">
              <a:extLst>
                <a:ext uri="{FF2B5EF4-FFF2-40B4-BE49-F238E27FC236}">
                  <a16:creationId xmlns:a16="http://schemas.microsoft.com/office/drawing/2014/main" id="{45663472-E247-20F7-66AF-E13F7FBC7B6C}"/>
                </a:ext>
              </a:extLst>
            </p:cNvPr>
            <p:cNvGrpSpPr/>
            <p:nvPr/>
          </p:nvGrpSpPr>
          <p:grpSpPr>
            <a:xfrm>
              <a:off x="2514122" y="1996212"/>
              <a:ext cx="4085663" cy="1448257"/>
              <a:chOff x="2797962" y="2549616"/>
              <a:chExt cx="2926208" cy="961934"/>
            </a:xfrm>
          </p:grpSpPr>
          <p:graphicFrame>
            <p:nvGraphicFramePr>
              <p:cNvPr id="16" name="Object 15">
                <a:extLst>
                  <a:ext uri="{FF2B5EF4-FFF2-40B4-BE49-F238E27FC236}">
                    <a16:creationId xmlns:a16="http://schemas.microsoft.com/office/drawing/2014/main" id="{50EB571E-8D95-E00C-A5AA-20B41B032B4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7" imgW="114300" imgH="165100" progId="Equation.3">
                      <p:embed/>
                    </p:oleObj>
                  </mc:Choice>
                  <mc:Fallback>
                    <p:oleObj name="Equation" r:id="rId7"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D87FD35-2995-4F4E-54D3-9D1E2F12A6DA}"/>
                  </a:ext>
                </a:extLst>
              </p:cNvPr>
              <p:cNvGrpSpPr/>
              <p:nvPr/>
            </p:nvGrpSpPr>
            <p:grpSpPr>
              <a:xfrm>
                <a:off x="2797962" y="2549616"/>
                <a:ext cx="2926208" cy="961932"/>
                <a:chOff x="3373673" y="2139665"/>
                <a:chExt cx="2926208" cy="961932"/>
              </a:xfrm>
            </p:grpSpPr>
            <p:grpSp>
              <p:nvGrpSpPr>
                <p:cNvPr id="20" name="Group 19">
                  <a:extLst>
                    <a:ext uri="{FF2B5EF4-FFF2-40B4-BE49-F238E27FC236}">
                      <a16:creationId xmlns:a16="http://schemas.microsoft.com/office/drawing/2014/main" id="{FBD4EA26-E1D9-EF0E-81C4-247A2D083891}"/>
                    </a:ext>
                  </a:extLst>
                </p:cNvPr>
                <p:cNvGrpSpPr/>
                <p:nvPr/>
              </p:nvGrpSpPr>
              <p:grpSpPr>
                <a:xfrm>
                  <a:off x="3373673" y="2139665"/>
                  <a:ext cx="2926208" cy="961932"/>
                  <a:chOff x="3373673" y="2139665"/>
                  <a:chExt cx="2926208" cy="961932"/>
                </a:xfrm>
              </p:grpSpPr>
              <p:sp>
                <p:nvSpPr>
                  <p:cNvPr id="22" name="Rectangle 21">
                    <a:extLst>
                      <a:ext uri="{FF2B5EF4-FFF2-40B4-BE49-F238E27FC236}">
                        <a16:creationId xmlns:a16="http://schemas.microsoft.com/office/drawing/2014/main" id="{C0A3703B-1BED-DDAA-37FA-10EDC58F746C}"/>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3" name="Rectangle 22">
                    <a:extLst>
                      <a:ext uri="{FF2B5EF4-FFF2-40B4-BE49-F238E27FC236}">
                        <a16:creationId xmlns:a16="http://schemas.microsoft.com/office/drawing/2014/main" id="{F8A2EEEB-23EE-AFEC-7ACC-A1A624971840}"/>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1" name="Rectangle 20">
                  <a:extLst>
                    <a:ext uri="{FF2B5EF4-FFF2-40B4-BE49-F238E27FC236}">
                      <a16:creationId xmlns:a16="http://schemas.microsoft.com/office/drawing/2014/main" id="{589C1355-3F76-AFF0-D1B6-3A2DC736DE9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8" name="Straight Arrow Connector 17">
                <a:extLst>
                  <a:ext uri="{FF2B5EF4-FFF2-40B4-BE49-F238E27FC236}">
                    <a16:creationId xmlns:a16="http://schemas.microsoft.com/office/drawing/2014/main" id="{943ABFD0-0794-909F-21E8-06CFFC9C5D9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C80F4D2-696A-C4F9-054E-EEDE334E30FB}"/>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4" name="Rectangle 13">
              <a:extLst>
                <a:ext uri="{FF2B5EF4-FFF2-40B4-BE49-F238E27FC236}">
                  <a16:creationId xmlns:a16="http://schemas.microsoft.com/office/drawing/2014/main" id="{B1F556C9-3C2E-DB2F-4F4C-7D00B2387B5B}"/>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5" name="Rectangle 14">
              <a:extLst>
                <a:ext uri="{FF2B5EF4-FFF2-40B4-BE49-F238E27FC236}">
                  <a16:creationId xmlns:a16="http://schemas.microsoft.com/office/drawing/2014/main" id="{8CD666FB-6274-0FBC-5D5A-C85A7FA68456}"/>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4" name="Curved Connector 23">
            <a:extLst>
              <a:ext uri="{FF2B5EF4-FFF2-40B4-BE49-F238E27FC236}">
                <a16:creationId xmlns:a16="http://schemas.microsoft.com/office/drawing/2014/main" id="{B4E6E3C8-3EF2-CB8A-2CEA-5EF5A92EFCC3}"/>
              </a:ext>
            </a:extLst>
          </p:cNvPr>
          <p:cNvCxnSpPr>
            <a:stCxn id="22" idx="0"/>
            <a:endCxn id="15" idx="0"/>
          </p:cNvCxnSpPr>
          <p:nvPr/>
        </p:nvCxnSpPr>
        <p:spPr>
          <a:xfrm rot="16200000" flipH="1">
            <a:off x="2798832" y="928024"/>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FAE39E9-A48A-DB9E-44BA-1B1FD525B211}"/>
                  </a:ext>
                </a:extLst>
              </p:cNvPr>
              <p:cNvSpPr/>
              <p:nvPr/>
            </p:nvSpPr>
            <p:spPr>
              <a:xfrm>
                <a:off x="2318835" y="179363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25" name="Rectangle 24">
                <a:extLst>
                  <a:ext uri="{FF2B5EF4-FFF2-40B4-BE49-F238E27FC236}">
                    <a16:creationId xmlns:a16="http://schemas.microsoft.com/office/drawing/2014/main" id="{2FAE39E9-A48A-DB9E-44BA-1B1FD525B211}"/>
                  </a:ext>
                </a:extLst>
              </p:cNvPr>
              <p:cNvSpPr>
                <a:spLocks noRot="1" noChangeAspect="1" noMove="1" noResize="1" noEditPoints="1" noAdjustHandles="1" noChangeArrowheads="1" noChangeShapeType="1" noTextEdit="1"/>
              </p:cNvSpPr>
              <p:nvPr/>
            </p:nvSpPr>
            <p:spPr>
              <a:xfrm>
                <a:off x="2318835" y="1793638"/>
                <a:ext cx="1295753" cy="910126"/>
              </a:xfrm>
              <a:prstGeom prst="rect">
                <a:avLst/>
              </a:prstGeom>
              <a:blipFill>
                <a:blip r:embed="rId9"/>
                <a:stretch>
                  <a:fillRect/>
                </a:stretch>
              </a:blipFill>
              <a:ln>
                <a:noFill/>
              </a:ln>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E913ECBC-1726-2329-7195-A0953ACB7DBF}"/>
              </a:ext>
            </a:extLst>
          </p:cNvPr>
          <p:cNvCxnSpPr>
            <a:cxnSpLocks/>
            <a:stCxn id="15" idx="2"/>
            <a:endCxn id="22" idx="2"/>
          </p:cNvCxnSpPr>
          <p:nvPr/>
        </p:nvCxnSpPr>
        <p:spPr>
          <a:xfrm rot="5400000" flipH="1">
            <a:off x="2798833" y="2152205"/>
            <a:ext cx="2" cy="3762695"/>
          </a:xfrm>
          <a:prstGeom prst="curved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9A099EBC-526E-21FD-B35B-F8E9B9BA47D3}"/>
                  </a:ext>
                </a:extLst>
              </p:cNvPr>
              <p:cNvSpPr/>
              <p:nvPr/>
            </p:nvSpPr>
            <p:spPr>
              <a:xfrm>
                <a:off x="2347258" y="4018519"/>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oMath>
                  </m:oMathPara>
                </a14:m>
                <a:endParaRPr lang="en-US" sz="2600" dirty="0">
                  <a:solidFill>
                    <a:schemeClr val="tx1"/>
                  </a:solidFill>
                  <a:highlight>
                    <a:srgbClr val="FFFF00"/>
                  </a:highlight>
                  <a:cs typeface="Cambria Math"/>
                </a:endParaRPr>
              </a:p>
            </p:txBody>
          </p:sp>
        </mc:Choice>
        <mc:Fallback xmlns="">
          <p:sp>
            <p:nvSpPr>
              <p:cNvPr id="27" name="Rectangle 26">
                <a:extLst>
                  <a:ext uri="{FF2B5EF4-FFF2-40B4-BE49-F238E27FC236}">
                    <a16:creationId xmlns:a16="http://schemas.microsoft.com/office/drawing/2014/main" id="{9A099EBC-526E-21FD-B35B-F8E9B9BA47D3}"/>
                  </a:ext>
                </a:extLst>
              </p:cNvPr>
              <p:cNvSpPr>
                <a:spLocks noRot="1" noChangeAspect="1" noMove="1" noResize="1" noEditPoints="1" noAdjustHandles="1" noChangeArrowheads="1" noChangeShapeType="1" noTextEdit="1"/>
              </p:cNvSpPr>
              <p:nvPr/>
            </p:nvSpPr>
            <p:spPr>
              <a:xfrm>
                <a:off x="2347258" y="4018519"/>
                <a:ext cx="1295753" cy="910126"/>
              </a:xfrm>
              <a:prstGeom prst="rect">
                <a:avLst/>
              </a:prstGeom>
              <a:blipFill>
                <a:blip r:embed="rId10"/>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85FC22DF-20AD-84C8-45AE-CCB38E85A0D8}"/>
              </a:ext>
            </a:extLst>
          </p:cNvPr>
          <p:cNvSpPr txBox="1">
            <a:spLocks noChangeArrowheads="1"/>
          </p:cNvSpPr>
          <p:nvPr/>
        </p:nvSpPr>
        <p:spPr bwMode="auto">
          <a:xfrm>
            <a:off x="8042988" y="6488668"/>
            <a:ext cx="517849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dirty="0">
                <a:latin typeface="+mn-lt"/>
                <a:cs typeface="Times New Roman" charset="0"/>
              </a:rPr>
              <a:t>Montoya et al. 2021 </a:t>
            </a:r>
            <a:r>
              <a:rPr lang="en-US" i="1" dirty="0">
                <a:latin typeface="+mn-lt"/>
                <a:cs typeface="Times New Roman" charset="0"/>
              </a:rPr>
              <a:t>Microbiology Spectrum</a:t>
            </a:r>
            <a:endParaRPr lang="en-US" dirty="0">
              <a:latin typeface="+mn-lt"/>
              <a:cs typeface="Times New Roman" charset="0"/>
            </a:endParaRPr>
          </a:p>
        </p:txBody>
      </p:sp>
    </p:spTree>
    <p:extLst>
      <p:ext uri="{BB962C8B-B14F-4D97-AF65-F5344CB8AC3E}">
        <p14:creationId xmlns:p14="http://schemas.microsoft.com/office/powerpoint/2010/main" val="6904098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2239347"/>
            <a:ext cx="8940281" cy="1679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4" name="Picture 3" descr="Map&#10;&#10;Description automatically generated">
            <a:extLst>
              <a:ext uri="{FF2B5EF4-FFF2-40B4-BE49-F238E27FC236}">
                <a16:creationId xmlns:a16="http://schemas.microsoft.com/office/drawing/2014/main" id="{936A264C-FA18-3494-8914-D622B48F6232}"/>
              </a:ext>
            </a:extLst>
          </p:cNvPr>
          <p:cNvPicPr>
            <a:picLocks noChangeAspect="1"/>
          </p:cNvPicPr>
          <p:nvPr/>
        </p:nvPicPr>
        <p:blipFill>
          <a:blip r:embed="rId5"/>
          <a:stretch>
            <a:fillRect/>
          </a:stretch>
        </p:blipFill>
        <p:spPr>
          <a:xfrm>
            <a:off x="2556975" y="2239347"/>
            <a:ext cx="6517230" cy="4600398"/>
          </a:xfrm>
          <a:prstGeom prst="rect">
            <a:avLst/>
          </a:prstGeom>
        </p:spPr>
      </p:pic>
    </p:spTree>
    <p:extLst>
      <p:ext uri="{BB962C8B-B14F-4D97-AF65-F5344CB8AC3E}">
        <p14:creationId xmlns:p14="http://schemas.microsoft.com/office/powerpoint/2010/main" val="37574704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3228391"/>
            <a:ext cx="8940281" cy="69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7346" name="Picture 2" descr="WSU vaccinates dogs to help eradicate rabies from Africa | The Seattle Times">
            <a:extLst>
              <a:ext uri="{FF2B5EF4-FFF2-40B4-BE49-F238E27FC236}">
                <a16:creationId xmlns:a16="http://schemas.microsoft.com/office/drawing/2014/main" id="{F90CFC53-040D-417D-300E-5D818C43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352" y="2289547"/>
            <a:ext cx="7391400" cy="43590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770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9394" name="Picture 2" descr="Dolphins | Defenders of Wildlife">
            <a:extLst>
              <a:ext uri="{FF2B5EF4-FFF2-40B4-BE49-F238E27FC236}">
                <a16:creationId xmlns:a16="http://schemas.microsoft.com/office/drawing/2014/main" id="{624201B6-A59A-DD63-E3BD-C16570E8D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686" y="3802224"/>
            <a:ext cx="4377612" cy="26265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BCD55F-CD60-0B08-F203-A969829F7C0A}"/>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28DFABFD-3A8C-2429-225E-5500F5E12666}"/>
              </a:ext>
            </a:extLst>
          </p:cNvPr>
          <p:cNvPicPr>
            <a:picLocks noChangeAspect="1"/>
          </p:cNvPicPr>
          <p:nvPr/>
        </p:nvPicPr>
        <p:blipFill>
          <a:blip r:embed="rId6"/>
          <a:stretch>
            <a:fillRect/>
          </a:stretch>
        </p:blipFill>
        <p:spPr>
          <a:xfrm>
            <a:off x="6749964" y="2377379"/>
            <a:ext cx="5126350" cy="3947049"/>
          </a:xfrm>
          <a:prstGeom prst="rect">
            <a:avLst/>
          </a:prstGeom>
        </p:spPr>
      </p:pic>
    </p:spTree>
    <p:extLst>
      <p:ext uri="{BB962C8B-B14F-4D97-AF65-F5344CB8AC3E}">
        <p14:creationId xmlns:p14="http://schemas.microsoft.com/office/powerpoint/2010/main" val="19267020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r>
              <a:rPr lang="en-US" dirty="0"/>
              <a:t>More complex pathogens!</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71294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749046"/>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was demonstrated empirically in the </a:t>
            </a:r>
            <a:r>
              <a:rPr lang="en-US" i="1" dirty="0"/>
              <a:t>Paramecium</a:t>
            </a:r>
            <a:r>
              <a:rPr lang="en-US" dirty="0"/>
              <a:t> experiments of </a:t>
            </a:r>
            <a:r>
              <a:rPr lang="en-US" dirty="0" err="1"/>
              <a:t>Gause</a:t>
            </a:r>
            <a:r>
              <a:rPr lang="en-US" dirty="0"/>
              <a:t>.</a:t>
            </a:r>
          </a:p>
          <a:p>
            <a:r>
              <a:rPr lang="en-US" dirty="0"/>
              <a:t>Competitive exclusion is the principle that complete competitors cannot coexist. Organisms use many strategies to avoid competitive exclusion, including occupying difference spaces, one form of niche partitioning.</a:t>
            </a:r>
          </a:p>
          <a:p>
            <a:r>
              <a:rPr lang="en-US" dirty="0"/>
              <a:t>Character displacement is the evolutionary process by which species occupying similar habitats accentuate differences to avoid competition.</a:t>
            </a:r>
          </a:p>
          <a:p>
            <a:r>
              <a:rPr lang="en-US" dirty="0"/>
              <a:t>Consumer resource models developed by MacArthur and Tilman offered a mechanistic explanation of how species compete for specific resources.</a:t>
            </a:r>
          </a:p>
          <a:p>
            <a:r>
              <a:rPr lang="en-US" dirty="0"/>
              <a:t>Tilman showed how if multiple species compete for the same limiting resource, the species with the lowest equilibrium resource level (e.g. the species able to live on the lowest quantity of resource) would win.</a:t>
            </a:r>
          </a:p>
        </p:txBody>
      </p:sp>
      <p:sp>
        <p:nvSpPr>
          <p:cNvPr id="4" name="Rectangle 3">
            <a:extLst>
              <a:ext uri="{FF2B5EF4-FFF2-40B4-BE49-F238E27FC236}">
                <a16:creationId xmlns:a16="http://schemas.microsoft.com/office/drawing/2014/main" id="{0B13B82F-CA11-CE80-D7FD-45764C72E0A8}"/>
              </a:ext>
            </a:extLst>
          </p:cNvPr>
          <p:cNvSpPr/>
          <p:nvPr/>
        </p:nvSpPr>
        <p:spPr>
          <a:xfrm>
            <a:off x="304800" y="2392680"/>
            <a:ext cx="11582400" cy="446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9628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04950" y="18255"/>
            <a:ext cx="9563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Much of the mathematical theory underlying vaccination was first developed for measles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15" name="Picture 14" descr="Chart, histogram&#10;&#10;Description automatically generated">
            <a:extLst>
              <a:ext uri="{FF2B5EF4-FFF2-40B4-BE49-F238E27FC236}">
                <a16:creationId xmlns:a16="http://schemas.microsoft.com/office/drawing/2014/main" id="{D8111AB2-8B5D-38CE-0271-4DCC59A3C5DC}"/>
              </a:ext>
            </a:extLst>
          </p:cNvPr>
          <p:cNvPicPr>
            <a:picLocks noChangeAspect="1"/>
          </p:cNvPicPr>
          <p:nvPr/>
        </p:nvPicPr>
        <p:blipFill>
          <a:blip r:embed="rId5"/>
          <a:stretch>
            <a:fillRect/>
          </a:stretch>
        </p:blipFill>
        <p:spPr>
          <a:xfrm>
            <a:off x="2209800" y="1631950"/>
            <a:ext cx="7772400" cy="4120110"/>
          </a:xfrm>
          <a:prstGeom prst="rect">
            <a:avLst/>
          </a:prstGeom>
        </p:spPr>
      </p:pic>
      <p:sp>
        <p:nvSpPr>
          <p:cNvPr id="2" name="Right Brace 1">
            <a:extLst>
              <a:ext uri="{FF2B5EF4-FFF2-40B4-BE49-F238E27FC236}">
                <a16:creationId xmlns:a16="http://schemas.microsoft.com/office/drawing/2014/main" id="{F1AFAFD5-F81D-16D4-D103-4EF15F0F2E9E}"/>
              </a:ext>
            </a:extLst>
          </p:cNvPr>
          <p:cNvSpPr/>
          <p:nvPr/>
        </p:nvSpPr>
        <p:spPr>
          <a:xfrm rot="16200000" flipH="1">
            <a:off x="4521982" y="4313777"/>
            <a:ext cx="252437" cy="320039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A5A094-A45F-42AC-4945-C0AA442DEF64}"/>
              </a:ext>
            </a:extLst>
          </p:cNvPr>
          <p:cNvSpPr>
            <a:spLocks noGrp="1"/>
          </p:cNvSpPr>
          <p:nvPr>
            <p:ph idx="1"/>
          </p:nvPr>
        </p:nvSpPr>
        <p:spPr>
          <a:xfrm>
            <a:off x="3086104" y="6088610"/>
            <a:ext cx="3246664" cy="785019"/>
          </a:xfrm>
        </p:spPr>
        <p:txBody>
          <a:bodyPr>
            <a:normAutofit fontScale="70000" lnSpcReduction="20000"/>
          </a:bodyPr>
          <a:lstStyle/>
          <a:p>
            <a:pPr marL="0" indent="0" algn="ctr">
              <a:buNone/>
            </a:pPr>
            <a:r>
              <a:rPr lang="en-US" dirty="0"/>
              <a:t>Biennial cycles in pre-vaccine era measles cases in London</a:t>
            </a:r>
          </a:p>
          <a:p>
            <a:pPr algn="ctr"/>
            <a:endParaRPr lang="en-US" dirty="0"/>
          </a:p>
        </p:txBody>
      </p:sp>
      <p:cxnSp>
        <p:nvCxnSpPr>
          <p:cNvPr id="5" name="Straight Connector 4">
            <a:extLst>
              <a:ext uri="{FF2B5EF4-FFF2-40B4-BE49-F238E27FC236}">
                <a16:creationId xmlns:a16="http://schemas.microsoft.com/office/drawing/2014/main" id="{C1FD40CF-EC28-CC4F-C53F-C727710B34F6}"/>
              </a:ext>
            </a:extLst>
          </p:cNvPr>
          <p:cNvCxnSpPr/>
          <p:nvPr/>
        </p:nvCxnSpPr>
        <p:spPr>
          <a:xfrm flipV="1">
            <a:off x="6332768" y="1485900"/>
            <a:ext cx="0" cy="3924300"/>
          </a:xfrm>
          <a:prstGeom prst="line">
            <a:avLst/>
          </a:prstGeom>
          <a:ln w="38100">
            <a:solidFill>
              <a:srgbClr val="00FDFF"/>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2AC657C0-9ECC-AA2C-1955-D0BD27950B4D}"/>
              </a:ext>
            </a:extLst>
          </p:cNvPr>
          <p:cNvSpPr txBox="1">
            <a:spLocks/>
          </p:cNvSpPr>
          <p:nvPr/>
        </p:nvSpPr>
        <p:spPr>
          <a:xfrm>
            <a:off x="6534152" y="1485900"/>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measles vaccine introduced, 1965</a:t>
            </a:r>
          </a:p>
          <a:p>
            <a:pPr algn="ctr"/>
            <a:endParaRPr lang="en-US" sz="2000" dirty="0"/>
          </a:p>
        </p:txBody>
      </p:sp>
      <p:cxnSp>
        <p:nvCxnSpPr>
          <p:cNvPr id="8" name="Straight Arrow Connector 7">
            <a:extLst>
              <a:ext uri="{FF2B5EF4-FFF2-40B4-BE49-F238E27FC236}">
                <a16:creationId xmlns:a16="http://schemas.microsoft.com/office/drawing/2014/main" id="{131A20BB-560D-3D15-FA52-8DF9EC6A4673}"/>
              </a:ext>
            </a:extLst>
          </p:cNvPr>
          <p:cNvCxnSpPr/>
          <p:nvPr/>
        </p:nvCxnSpPr>
        <p:spPr>
          <a:xfrm flipH="1">
            <a:off x="6534152" y="2269005"/>
            <a:ext cx="628650" cy="476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97231B5-0195-9766-8A4E-FDAA1A546A5E}"/>
              </a:ext>
            </a:extLst>
          </p:cNvPr>
          <p:cNvSpPr txBox="1">
            <a:spLocks/>
          </p:cNvSpPr>
          <p:nvPr/>
        </p:nvSpPr>
        <p:spPr>
          <a:xfrm>
            <a:off x="7783281" y="2830598"/>
            <a:ext cx="2672452" cy="13330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Shift towards more frequent cycling in post-vaccination era. Dynamics more difficult to predict.</a:t>
            </a:r>
          </a:p>
          <a:p>
            <a:pPr algn="ctr"/>
            <a:endParaRPr lang="en-US" sz="2000" dirty="0"/>
          </a:p>
        </p:txBody>
      </p:sp>
      <p:cxnSp>
        <p:nvCxnSpPr>
          <p:cNvPr id="16" name="Straight Arrow Connector 15">
            <a:extLst>
              <a:ext uri="{FF2B5EF4-FFF2-40B4-BE49-F238E27FC236}">
                <a16:creationId xmlns:a16="http://schemas.microsoft.com/office/drawing/2014/main" id="{C27C92BB-DA94-07F0-5630-E25F510EF995}"/>
              </a:ext>
            </a:extLst>
          </p:cNvPr>
          <p:cNvCxnSpPr>
            <a:cxnSpLocks/>
          </p:cNvCxnSpPr>
          <p:nvPr/>
        </p:nvCxnSpPr>
        <p:spPr>
          <a:xfrm flipH="1">
            <a:off x="8686800" y="4163646"/>
            <a:ext cx="372832" cy="4083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89F616-2900-F430-DA8A-201DE429C852}"/>
              </a:ext>
            </a:extLst>
          </p:cNvPr>
          <p:cNvCxnSpPr/>
          <p:nvPr/>
        </p:nvCxnSpPr>
        <p:spPr>
          <a:xfrm>
            <a:off x="10584987" y="5869893"/>
            <a:ext cx="5524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356FEB-5173-A24D-2E35-1847D5FE2FE8}"/>
              </a:ext>
            </a:extLst>
          </p:cNvPr>
          <p:cNvCxnSpPr/>
          <p:nvPr/>
        </p:nvCxnSpPr>
        <p:spPr>
          <a:xfrm>
            <a:off x="10584987" y="6147510"/>
            <a:ext cx="5524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DEA3431D-1E3A-DBBA-BE5E-2514A73887E3}"/>
              </a:ext>
            </a:extLst>
          </p:cNvPr>
          <p:cNvSpPr txBox="1">
            <a:spLocks/>
          </p:cNvSpPr>
          <p:nvPr/>
        </p:nvSpPr>
        <p:spPr>
          <a:xfrm>
            <a:off x="10584987" y="5671763"/>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model</a:t>
            </a:r>
          </a:p>
          <a:p>
            <a:pPr algn="ctr"/>
            <a:endParaRPr lang="en-US" sz="2000" dirty="0"/>
          </a:p>
        </p:txBody>
      </p:sp>
      <p:sp>
        <p:nvSpPr>
          <p:cNvPr id="24" name="Content Placeholder 2">
            <a:extLst>
              <a:ext uri="{FF2B5EF4-FFF2-40B4-BE49-F238E27FC236}">
                <a16:creationId xmlns:a16="http://schemas.microsoft.com/office/drawing/2014/main" id="{A8C81839-31FC-1481-8509-FFBA5922606C}"/>
              </a:ext>
            </a:extLst>
          </p:cNvPr>
          <p:cNvSpPr txBox="1">
            <a:spLocks/>
          </p:cNvSpPr>
          <p:nvPr/>
        </p:nvSpPr>
        <p:spPr>
          <a:xfrm>
            <a:off x="10493833" y="5967198"/>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FF0000"/>
                </a:solidFill>
              </a:rPr>
              <a:t>data</a:t>
            </a:r>
          </a:p>
          <a:p>
            <a:pPr algn="ctr"/>
            <a:endParaRPr lang="en-US" sz="2000" dirty="0"/>
          </a:p>
        </p:txBody>
      </p:sp>
    </p:spTree>
    <p:extLst>
      <p:ext uri="{BB962C8B-B14F-4D97-AF65-F5344CB8AC3E}">
        <p14:creationId xmlns:p14="http://schemas.microsoft.com/office/powerpoint/2010/main" val="41570121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2400" y="18255"/>
            <a:ext cx="10915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Even for measles, stochastic dynamics mean that predictions become more challenging at smaller population sizes.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19" name="Picture 18" descr="Chart, scatter chart&#10;&#10;Description automatically generated">
            <a:extLst>
              <a:ext uri="{FF2B5EF4-FFF2-40B4-BE49-F238E27FC236}">
                <a16:creationId xmlns:a16="http://schemas.microsoft.com/office/drawing/2014/main" id="{1BD5222F-ABD1-E581-A77A-DE3033FABCD5}"/>
              </a:ext>
            </a:extLst>
          </p:cNvPr>
          <p:cNvPicPr>
            <a:picLocks noChangeAspect="1"/>
          </p:cNvPicPr>
          <p:nvPr/>
        </p:nvPicPr>
        <p:blipFill rotWithShape="1">
          <a:blip r:embed="rId5"/>
          <a:srcRect b="48555"/>
          <a:stretch/>
        </p:blipFill>
        <p:spPr>
          <a:xfrm>
            <a:off x="1409700" y="2220793"/>
            <a:ext cx="4686300" cy="3390900"/>
          </a:xfrm>
          <a:prstGeom prst="rect">
            <a:avLst/>
          </a:prstGeom>
        </p:spPr>
      </p:pic>
      <p:pic>
        <p:nvPicPr>
          <p:cNvPr id="20" name="Picture 19" descr="Chart, scatter chart&#10;&#10;Description automatically generated">
            <a:extLst>
              <a:ext uri="{FF2B5EF4-FFF2-40B4-BE49-F238E27FC236}">
                <a16:creationId xmlns:a16="http://schemas.microsoft.com/office/drawing/2014/main" id="{795DFD75-5DC8-75AD-FCD9-EFE1AF5DA654}"/>
              </a:ext>
            </a:extLst>
          </p:cNvPr>
          <p:cNvPicPr>
            <a:picLocks noChangeAspect="1"/>
          </p:cNvPicPr>
          <p:nvPr/>
        </p:nvPicPr>
        <p:blipFill rotWithShape="1">
          <a:blip r:embed="rId5"/>
          <a:srcRect t="50578"/>
          <a:stretch/>
        </p:blipFill>
        <p:spPr>
          <a:xfrm>
            <a:off x="6096000" y="2354143"/>
            <a:ext cx="4686300" cy="3257550"/>
          </a:xfrm>
          <a:prstGeom prst="rect">
            <a:avLst/>
          </a:prstGeom>
        </p:spPr>
      </p:pic>
    </p:spTree>
    <p:extLst>
      <p:ext uri="{BB962C8B-B14F-4D97-AF65-F5344CB8AC3E}">
        <p14:creationId xmlns:p14="http://schemas.microsoft.com/office/powerpoint/2010/main" val="3895139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749046"/>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was demonstrated empirically in the </a:t>
            </a:r>
            <a:r>
              <a:rPr lang="en-US" i="1" dirty="0"/>
              <a:t>Paramecium</a:t>
            </a:r>
            <a:r>
              <a:rPr lang="en-US" dirty="0"/>
              <a:t> experiments of </a:t>
            </a:r>
            <a:r>
              <a:rPr lang="en-US" dirty="0" err="1"/>
              <a:t>Gause</a:t>
            </a:r>
            <a:r>
              <a:rPr lang="en-US" dirty="0"/>
              <a:t>.</a:t>
            </a:r>
          </a:p>
          <a:p>
            <a:r>
              <a:rPr lang="en-US" dirty="0"/>
              <a:t>Competitive exclusion is the principle that complete competitors cannot coexist. Organisms use many strategies to avoid competitive exclusion, including occupying difference spaces, one form of niche partitioning.</a:t>
            </a:r>
          </a:p>
          <a:p>
            <a:r>
              <a:rPr lang="en-US" dirty="0"/>
              <a:t>Character displacement is the evolutionary process by which species occupying similar habitats accentuate differences to avoid competition.</a:t>
            </a:r>
          </a:p>
          <a:p>
            <a:r>
              <a:rPr lang="en-US" dirty="0"/>
              <a:t>Consumer resource models developed by MacArthur and Tilman offered a mechanistic explanation of how species compete for specific resources.</a:t>
            </a:r>
          </a:p>
          <a:p>
            <a:r>
              <a:rPr lang="en-US" dirty="0"/>
              <a:t>Tilman showed how if multiple species compete for the same limiting resource, the species with the lowest equilibrium resource level (e.g. the species able to live on the lowest quantity of resource) would win.</a:t>
            </a:r>
          </a:p>
        </p:txBody>
      </p:sp>
      <p:sp>
        <p:nvSpPr>
          <p:cNvPr id="4" name="Rectangle 3">
            <a:extLst>
              <a:ext uri="{FF2B5EF4-FFF2-40B4-BE49-F238E27FC236}">
                <a16:creationId xmlns:a16="http://schemas.microsoft.com/office/drawing/2014/main" id="{671322E5-82C3-6140-8F44-5D97FD278483}"/>
              </a:ext>
            </a:extLst>
          </p:cNvPr>
          <p:cNvSpPr/>
          <p:nvPr/>
        </p:nvSpPr>
        <p:spPr>
          <a:xfrm>
            <a:off x="304800" y="3688080"/>
            <a:ext cx="11582400" cy="316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393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749046"/>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was demonstrated empirically in the </a:t>
            </a:r>
            <a:r>
              <a:rPr lang="en-US" i="1" dirty="0"/>
              <a:t>Paramecium</a:t>
            </a:r>
            <a:r>
              <a:rPr lang="en-US" dirty="0"/>
              <a:t> experiments of </a:t>
            </a:r>
            <a:r>
              <a:rPr lang="en-US" dirty="0" err="1"/>
              <a:t>Gause</a:t>
            </a:r>
            <a:r>
              <a:rPr lang="en-US" dirty="0"/>
              <a:t>.</a:t>
            </a:r>
          </a:p>
          <a:p>
            <a:r>
              <a:rPr lang="en-US" dirty="0"/>
              <a:t>Competitive exclusion is the principle that complete competitors cannot coexist. Organisms use many strategies to avoid competitive exclusion, including occupying difference spaces, one form of niche partitioning.</a:t>
            </a:r>
          </a:p>
          <a:p>
            <a:r>
              <a:rPr lang="en-US" dirty="0"/>
              <a:t>Character displacement is the evolutionary process by which species occupying similar habitats accentuate differences to avoid competition.</a:t>
            </a:r>
          </a:p>
          <a:p>
            <a:r>
              <a:rPr lang="en-US" dirty="0"/>
              <a:t>Consumer resource models developed by MacArthur and Tilman offered a mechanistic explanation of how species compete for specific resources.</a:t>
            </a:r>
          </a:p>
          <a:p>
            <a:r>
              <a:rPr lang="en-US" dirty="0"/>
              <a:t>Tilman showed how if multiple species compete for the same limiting resource, the species with the lowest equilibrium resource level (e.g. the species able to live on the lowest quantity of resource) would win.</a:t>
            </a:r>
          </a:p>
        </p:txBody>
      </p:sp>
      <p:sp>
        <p:nvSpPr>
          <p:cNvPr id="4" name="Rectangle 3">
            <a:extLst>
              <a:ext uri="{FF2B5EF4-FFF2-40B4-BE49-F238E27FC236}">
                <a16:creationId xmlns:a16="http://schemas.microsoft.com/office/drawing/2014/main" id="{4FB503C4-D145-967E-4AE0-88100388C8FB}"/>
              </a:ext>
            </a:extLst>
          </p:cNvPr>
          <p:cNvSpPr/>
          <p:nvPr/>
        </p:nvSpPr>
        <p:spPr>
          <a:xfrm>
            <a:off x="304800" y="4648200"/>
            <a:ext cx="11582400" cy="220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5837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749046"/>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was demonstrated empirically in the </a:t>
            </a:r>
            <a:r>
              <a:rPr lang="en-US" i="1" dirty="0"/>
              <a:t>Paramecium</a:t>
            </a:r>
            <a:r>
              <a:rPr lang="en-US" dirty="0"/>
              <a:t> experiments of </a:t>
            </a:r>
            <a:r>
              <a:rPr lang="en-US" dirty="0" err="1"/>
              <a:t>Gause</a:t>
            </a:r>
            <a:r>
              <a:rPr lang="en-US" dirty="0"/>
              <a:t>.</a:t>
            </a:r>
          </a:p>
          <a:p>
            <a:r>
              <a:rPr lang="en-US" dirty="0"/>
              <a:t>Competitive exclusion is the principle that complete competitors cannot coexist. Organisms use many strategies to avoid competitive exclusion, including occupying difference spaces, one form of niche partitioning.</a:t>
            </a:r>
          </a:p>
          <a:p>
            <a:r>
              <a:rPr lang="en-US" dirty="0"/>
              <a:t>Character displacement is the evolutionary process by which species occupying similar habitats accentuate differences to avoid competition.</a:t>
            </a:r>
          </a:p>
          <a:p>
            <a:r>
              <a:rPr lang="en-US" dirty="0"/>
              <a:t>Consumer resource models developed by MacArthur and Tilman offered a mechanistic explanation of how species compete for specific resources.</a:t>
            </a:r>
          </a:p>
          <a:p>
            <a:r>
              <a:rPr lang="en-US" dirty="0"/>
              <a:t>Tilman showed how if multiple species compete for the same limiting resource, the species with the lowest equilibrium resource level (e.g. the species able to live on the lowest quantity of resource) would win.</a:t>
            </a:r>
          </a:p>
        </p:txBody>
      </p:sp>
      <p:sp>
        <p:nvSpPr>
          <p:cNvPr id="5" name="Rectangle 4">
            <a:extLst>
              <a:ext uri="{FF2B5EF4-FFF2-40B4-BE49-F238E27FC236}">
                <a16:creationId xmlns:a16="http://schemas.microsoft.com/office/drawing/2014/main" id="{B035F22F-26AE-2207-7F89-4FC82B81D8CF}"/>
              </a:ext>
            </a:extLst>
          </p:cNvPr>
          <p:cNvSpPr/>
          <p:nvPr/>
        </p:nvSpPr>
        <p:spPr>
          <a:xfrm>
            <a:off x="304800" y="5593080"/>
            <a:ext cx="11582400" cy="12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11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749046"/>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was demonstrated empirically in the </a:t>
            </a:r>
            <a:r>
              <a:rPr lang="en-US" i="1" dirty="0"/>
              <a:t>Paramecium</a:t>
            </a:r>
            <a:r>
              <a:rPr lang="en-US" dirty="0"/>
              <a:t> experiments of </a:t>
            </a:r>
            <a:r>
              <a:rPr lang="en-US" dirty="0" err="1"/>
              <a:t>Gause</a:t>
            </a:r>
            <a:r>
              <a:rPr lang="en-US" dirty="0"/>
              <a:t>.</a:t>
            </a:r>
          </a:p>
          <a:p>
            <a:r>
              <a:rPr lang="en-US" dirty="0"/>
              <a:t>Competitive exclusion is the principle that complete competitors cannot coexist. Organisms use many strategies to avoid competitive exclusion, including occupying difference spaces, one form of niche partitioning.</a:t>
            </a:r>
          </a:p>
          <a:p>
            <a:r>
              <a:rPr lang="en-US" dirty="0"/>
              <a:t>Character displacement is the evolutionary process by which species occupying similar habitats accentuate differences to avoid competition.</a:t>
            </a:r>
          </a:p>
          <a:p>
            <a:r>
              <a:rPr lang="en-US" dirty="0"/>
              <a:t>Consumer resource models developed by MacArthur and Tilman offered a mechanistic explanation of how species compete for specific resources.</a:t>
            </a:r>
          </a:p>
          <a:p>
            <a:r>
              <a:rPr lang="en-US" dirty="0"/>
              <a:t>Tilman showed how if multiple species compete for the same limiting resource, the species with the lowest equilibrium resource level (e.g. the species able to live on the lowest quantity of resource) would win.</a:t>
            </a:r>
          </a:p>
        </p:txBody>
      </p:sp>
    </p:spTree>
    <p:extLst>
      <p:ext uri="{BB962C8B-B14F-4D97-AF65-F5344CB8AC3E}">
        <p14:creationId xmlns:p14="http://schemas.microsoft.com/office/powerpoint/2010/main" val="116957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32" name="Object 31">
                            <a:extLst>
                              <a:ext uri="{FF2B5EF4-FFF2-40B4-BE49-F238E27FC236}">
                                <a16:creationId xmlns:a16="http://schemas.microsoft.com/office/drawing/2014/main" id="{C1FA12FC-A403-F312-23B1-0E057CFB0E2A}"/>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4405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51D1DAE2-CE0F-8AEF-F1E7-76CFDCD7AEF8}"/>
              </a:ext>
            </a:extLst>
          </p:cNvPr>
          <p:cNvSpPr/>
          <p:nvPr/>
        </p:nvSpPr>
        <p:spPr>
          <a:xfrm>
            <a:off x="304800" y="1167319"/>
            <a:ext cx="11582400" cy="5690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906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5759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6370167" y="274560"/>
            <a:ext cx="4953354" cy="1325563"/>
          </a:xfrm>
        </p:spPr>
        <p:txBody>
          <a:bodyPr>
            <a:normAutofit/>
          </a:bodyPr>
          <a:lstStyle/>
          <a:p>
            <a:pPr algn="ctr"/>
            <a:r>
              <a:rPr lang="en-US" sz="3200" dirty="0">
                <a:latin typeface="+mn-lt"/>
              </a:rPr>
              <a:t>Species can interact in several distinct ways.</a:t>
            </a:r>
          </a:p>
        </p:txBody>
      </p:sp>
      <p:sp>
        <p:nvSpPr>
          <p:cNvPr id="9" name="Content Placeholder 2">
            <a:extLst>
              <a:ext uri="{FF2B5EF4-FFF2-40B4-BE49-F238E27FC236}">
                <a16:creationId xmlns:a16="http://schemas.microsoft.com/office/drawing/2014/main" id="{4D497EA9-21DC-BD68-5F65-399E35CA96A9}"/>
              </a:ext>
            </a:extLst>
          </p:cNvPr>
          <p:cNvSpPr>
            <a:spLocks noGrp="1"/>
          </p:cNvSpPr>
          <p:nvPr>
            <p:ph idx="1"/>
          </p:nvPr>
        </p:nvSpPr>
        <p:spPr>
          <a:xfrm>
            <a:off x="5729577" y="1825625"/>
            <a:ext cx="6234535" cy="5099274"/>
          </a:xfrm>
        </p:spPr>
        <p:txBody>
          <a:bodyPr>
            <a:normAutofit fontScale="92500" lnSpcReduction="10000"/>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highlight>
                  <a:srgbClr val="00FFFF"/>
                </a:highlight>
              </a:rPr>
              <a:t>Predation</a:t>
            </a:r>
            <a:r>
              <a:rPr lang="en-US" dirty="0"/>
              <a:t> – one species benefits, the other is harmed (eaten!)</a:t>
            </a:r>
          </a:p>
          <a:p>
            <a:r>
              <a:rPr lang="en-US" b="1" dirty="0">
                <a:solidFill>
                  <a:srgbClr val="C00000"/>
                </a:solidFill>
                <a:highlight>
                  <a:srgbClr val="00FFFF"/>
                </a:highlight>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highlight>
                  <a:srgbClr val="FFFF00"/>
                </a:highlight>
              </a:rPr>
              <a:t>Parasitism</a:t>
            </a:r>
            <a:r>
              <a:rPr lang="en-US" dirty="0"/>
              <a:t> – one species (the parasite) lives </a:t>
            </a:r>
            <a:r>
              <a:rPr lang="en-US" i="1" dirty="0"/>
              <a:t>in </a:t>
            </a:r>
            <a:r>
              <a:rPr lang="en-US" dirty="0"/>
              <a:t>or </a:t>
            </a:r>
            <a:r>
              <a:rPr lang="en-US" i="1" dirty="0"/>
              <a:t>on </a:t>
            </a:r>
            <a:r>
              <a:rPr lang="en-US" dirty="0"/>
              <a:t>the other species (the host)</a:t>
            </a:r>
          </a:p>
          <a:p>
            <a:endParaRPr lang="en-US" dirty="0"/>
          </a:p>
        </p:txBody>
      </p:sp>
    </p:spTree>
    <p:extLst>
      <p:ext uri="{BB962C8B-B14F-4D97-AF65-F5344CB8AC3E}">
        <p14:creationId xmlns:p14="http://schemas.microsoft.com/office/powerpoint/2010/main" val="1560965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878584" y="210517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1676400"/>
            <a:ext cx="2510680"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259080" y="1676400"/>
            <a:ext cx="2946745" cy="3344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9B1CF89-F054-8AC9-CA6D-90E5BFF55250}"/>
              </a:ext>
            </a:extLst>
          </p:cNvPr>
          <p:cNvCxnSpPr>
            <a:cxnSpLocks/>
          </p:cNvCxnSpPr>
          <p:nvPr/>
        </p:nvCxnSpPr>
        <p:spPr>
          <a:xfrm>
            <a:off x="2017162" y="1467964"/>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1233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3644820"/>
            <a:ext cx="2510680" cy="3213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156062" y="3904250"/>
            <a:ext cx="2781587" cy="132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87C701D-ADDF-D1C0-8546-23E4A9ABBE85}"/>
              </a:ext>
            </a:extLst>
          </p:cNvPr>
          <p:cNvGrpSpPr/>
          <p:nvPr/>
        </p:nvGrpSpPr>
        <p:grpSpPr>
          <a:xfrm>
            <a:off x="3878584" y="2105174"/>
            <a:ext cx="3841130" cy="1293733"/>
            <a:chOff x="1997044" y="2067719"/>
            <a:chExt cx="3970455" cy="1376749"/>
          </a:xfrm>
        </p:grpSpPr>
        <p:grpSp>
          <p:nvGrpSpPr>
            <p:cNvPr id="5" name="Group 4">
              <a:extLst>
                <a:ext uri="{FF2B5EF4-FFF2-40B4-BE49-F238E27FC236}">
                  <a16:creationId xmlns:a16="http://schemas.microsoft.com/office/drawing/2014/main" id="{2F519586-46F5-8250-AB6C-CD55C4848FBA}"/>
                </a:ext>
              </a:extLst>
            </p:cNvPr>
            <p:cNvGrpSpPr/>
            <p:nvPr/>
          </p:nvGrpSpPr>
          <p:grpSpPr>
            <a:xfrm>
              <a:off x="1997044" y="2095323"/>
              <a:ext cx="3073839" cy="1349145"/>
              <a:chOff x="2427622" y="2615446"/>
              <a:chExt cx="2201528" cy="896104"/>
            </a:xfrm>
          </p:grpSpPr>
          <p:graphicFrame>
            <p:nvGraphicFramePr>
              <p:cNvPr id="10" name="Object 9">
                <a:extLst>
                  <a:ext uri="{FF2B5EF4-FFF2-40B4-BE49-F238E27FC236}">
                    <a16:creationId xmlns:a16="http://schemas.microsoft.com/office/drawing/2014/main" id="{E0529E0F-1C89-2846-B367-E656B233962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C29F5135-4442-49CE-7DFF-9BB8D7F5F314}"/>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3" name="Straight Arrow Connector 12">
                <a:extLst>
                  <a:ext uri="{FF2B5EF4-FFF2-40B4-BE49-F238E27FC236}">
                    <a16:creationId xmlns:a16="http://schemas.microsoft.com/office/drawing/2014/main" id="{C16DFC12-C366-5956-E8B1-7FBE1A7A0AE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2621E05D-7854-8265-EC54-984807E0E52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4" name="Straight Arrow Connector 13">
            <a:extLst>
              <a:ext uri="{FF2B5EF4-FFF2-40B4-BE49-F238E27FC236}">
                <a16:creationId xmlns:a16="http://schemas.microsoft.com/office/drawing/2014/main" id="{4C0FCC4F-9070-2340-DD67-A08D84D0CD33}"/>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Curved Connector 16">
            <a:extLst>
              <a:ext uri="{FF2B5EF4-FFF2-40B4-BE49-F238E27FC236}">
                <a16:creationId xmlns:a16="http://schemas.microsoft.com/office/drawing/2014/main" id="{3BCE4054-7726-7A80-EE7E-4A936344FE10}"/>
              </a:ext>
            </a:extLst>
          </p:cNvPr>
          <p:cNvCxnSpPr>
            <a:cxnSpLocks/>
            <a:stCxn id="12" idx="0"/>
            <a:endCxn id="12"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42BB2A-8B14-0A44-8D09-16215BA925B9}"/>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CF0DF52E-8EFF-21ED-DC7F-5F03FA03C82A}"/>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Curved Connector 22">
            <a:extLst>
              <a:ext uri="{FF2B5EF4-FFF2-40B4-BE49-F238E27FC236}">
                <a16:creationId xmlns:a16="http://schemas.microsoft.com/office/drawing/2014/main" id="{E5CFCD5E-4BE5-BE4F-FD7E-AC1CD2040FC3}"/>
              </a:ext>
            </a:extLst>
          </p:cNvPr>
          <p:cNvCxnSpPr>
            <a:cxnSpLocks/>
            <a:stCxn id="9" idx="0"/>
            <a:endCxn id="28"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9BC9EAF-147C-25AD-FBBC-7E28930F8E18}"/>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4" name="TextBox 23">
                <a:extLst>
                  <a:ext uri="{FF2B5EF4-FFF2-40B4-BE49-F238E27FC236}">
                    <a16:creationId xmlns:a16="http://schemas.microsoft.com/office/drawing/2014/main" id="{89BC9EAF-147C-25AD-FBBC-7E28930F8E18}"/>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CC7AF8-F13A-7CAC-1A24-C6633D81895D}"/>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9BCC7AF8-F13A-7CAC-1A24-C6633D81895D}"/>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4871AF-0151-4C59-0CB1-2B69B43D6EB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534871AF-0151-4C59-0CB1-2B69B43D6EB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638FD4-5339-A30D-015E-F3BA526C9AB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50638FD4-5339-A30D-015E-F3BA526C9AB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8E2AC02-8083-EC9D-7025-D8ACE0E80688}"/>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8" name="TextBox 27">
                <a:extLst>
                  <a:ext uri="{FF2B5EF4-FFF2-40B4-BE49-F238E27FC236}">
                    <a16:creationId xmlns:a16="http://schemas.microsoft.com/office/drawing/2014/main" id="{58E2AC02-8083-EC9D-7025-D8ACE0E80688}"/>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408679AE-FC57-A683-F0EC-031B8B3AC04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453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0" name="Object 9">
                            <a:extLst>
                              <a:ext uri="{FF2B5EF4-FFF2-40B4-BE49-F238E27FC236}">
                                <a16:creationId xmlns:a16="http://schemas.microsoft.com/office/drawing/2014/main" id="{E0529E0F-1C89-2846-B367-E656B2339627}"/>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5104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48C1A255-217B-6558-8D25-599982B7E419}"/>
              </a:ext>
            </a:extLst>
          </p:cNvPr>
          <p:cNvSpPr/>
          <p:nvPr/>
        </p:nvSpPr>
        <p:spPr>
          <a:xfrm>
            <a:off x="9494701" y="2989402"/>
            <a:ext cx="2478738" cy="3456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414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7396082" y="3429000"/>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2"/>
            <a:endCxn id="27" idx="2"/>
          </p:cNvCxnSpPr>
          <p:nvPr/>
        </p:nvCxnSpPr>
        <p:spPr>
          <a:xfrm rot="5400000">
            <a:off x="6360770" y="2782692"/>
            <a:ext cx="96846" cy="1277397"/>
          </a:xfrm>
          <a:prstGeom prst="curvedConnector3">
            <a:avLst>
              <a:gd name="adj1" fmla="val 624544"/>
            </a:avLst>
          </a:prstGeom>
          <a:ln w="571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7327290" y="3361299"/>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7327290" y="3361299"/>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897934" y="2829830"/>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897934" y="2829830"/>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37F4BAE3-AC44-69D6-1124-2E902DEEEABF}"/>
              </a:ext>
            </a:extLst>
          </p:cNvPr>
          <p:cNvCxnSpPr>
            <a:cxnSpLocks/>
          </p:cNvCxnSpPr>
          <p:nvPr/>
        </p:nvCxnSpPr>
        <p:spPr>
          <a:xfrm flipH="1" flipV="1">
            <a:off x="6852302" y="4225272"/>
            <a:ext cx="2642398" cy="609015"/>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75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5336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4" name="Object 13">
                            <a:extLst>
                              <a:ext uri="{FF2B5EF4-FFF2-40B4-BE49-F238E27FC236}">
                                <a16:creationId xmlns:a16="http://schemas.microsoft.com/office/drawing/2014/main" id="{C422A789-DE91-8E1D-A506-1ECF492401F6}"/>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A9DC10CA-3FD1-B264-1475-534C3A792F97}"/>
              </a:ext>
            </a:extLst>
          </p:cNvPr>
          <p:cNvSpPr txBox="1"/>
          <p:nvPr/>
        </p:nvSpPr>
        <p:spPr>
          <a:xfrm>
            <a:off x="6173598" y="4595682"/>
            <a:ext cx="5525457" cy="1877437"/>
          </a:xfrm>
          <a:prstGeom prst="rect">
            <a:avLst/>
          </a:prstGeom>
          <a:noFill/>
        </p:spPr>
        <p:txBody>
          <a:bodyPr wrap="square">
            <a:spAutoFit/>
          </a:bodyPr>
          <a:lstStyle/>
          <a:p>
            <a:pPr algn="ctr"/>
            <a:r>
              <a:rPr lang="en-US" sz="2900" dirty="0">
                <a:latin typeface="+mn-lt"/>
              </a:rPr>
              <a:t>Previously, we modeled populations of </a:t>
            </a:r>
            <a:r>
              <a:rPr lang="en-US" sz="2900" b="1" dirty="0">
                <a:solidFill>
                  <a:srgbClr val="C00000"/>
                </a:solidFill>
                <a:latin typeface="+mn-lt"/>
              </a:rPr>
              <a:t>different species</a:t>
            </a:r>
            <a:r>
              <a:rPr lang="en-US" sz="2900" dirty="0">
                <a:latin typeface="+mn-lt"/>
              </a:rPr>
              <a:t>, or of </a:t>
            </a:r>
            <a:r>
              <a:rPr lang="en-US" sz="2900" b="1" dirty="0">
                <a:solidFill>
                  <a:srgbClr val="C00000"/>
                </a:solidFill>
                <a:latin typeface="+mn-lt"/>
              </a:rPr>
              <a:t>distinct life history classes within a species</a:t>
            </a:r>
            <a:r>
              <a:rPr lang="en-US" sz="2900" dirty="0">
                <a:latin typeface="+mn-lt"/>
              </a:rPr>
              <a:t>.</a:t>
            </a:r>
          </a:p>
        </p:txBody>
      </p:sp>
    </p:spTree>
    <p:extLst>
      <p:ext uri="{BB962C8B-B14F-4D97-AF65-F5344CB8AC3E}">
        <p14:creationId xmlns:p14="http://schemas.microsoft.com/office/powerpoint/2010/main" val="3731019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1261283"/>
            <a:ext cx="5074922"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414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D7340DA3-86C4-8123-9F20-353025DA5CD1}"/>
              </a:ext>
            </a:extLst>
          </p:cNvPr>
          <p:cNvSpPr/>
          <p:nvPr/>
        </p:nvSpPr>
        <p:spPr>
          <a:xfrm>
            <a:off x="304800" y="2895600"/>
            <a:ext cx="11582400"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328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2133600"/>
            <a:ext cx="5074922" cy="472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2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3429000"/>
            <a:ext cx="5074922"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553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201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2540000"/>
            <a:ext cx="4968241" cy="4276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80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3429000"/>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788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054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248" y="6184538"/>
            <a:ext cx="8478253" cy="703442"/>
          </a:xfrm>
        </p:spPr>
        <p:txBody>
          <a:bodyPr>
            <a:noAutofit/>
          </a:bodyPr>
          <a:lstStyle/>
          <a:p>
            <a:pPr algn="ctr"/>
            <a:r>
              <a:rPr lang="en-US" sz="2400" dirty="0">
                <a:latin typeface="+mn-lt"/>
              </a:rPr>
              <a:t>December 16, 2022</a:t>
            </a:r>
            <a:br>
              <a:rPr lang="en-US" sz="2400" b="1" u="sng" dirty="0">
                <a:solidFill>
                  <a:srgbClr val="0080FF"/>
                </a:solidFill>
                <a:latin typeface="+mn-lt"/>
              </a:rPr>
            </a:br>
            <a:r>
              <a:rPr lang="en-US" sz="2400" b="1" u="sng" dirty="0">
                <a:solidFill>
                  <a:srgbClr val="C00000"/>
                </a:solidFill>
                <a:latin typeface="+mn-lt"/>
              </a:rPr>
              <a:t>E2M2.org</a:t>
            </a:r>
            <a:br>
              <a:rPr lang="en-US" sz="2400" b="1" u="sng" dirty="0">
                <a:solidFill>
                  <a:srgbClr val="FF40FF"/>
                </a:solidFill>
                <a:latin typeface="+mn-lt"/>
              </a:rPr>
            </a:br>
            <a:endParaRPr lang="en-US" sz="2400" b="1" u="sng" dirty="0">
              <a:solidFill>
                <a:srgbClr val="FF40FF"/>
              </a:solidFill>
              <a:latin typeface="+mn-lt"/>
            </a:endParaRPr>
          </a:p>
        </p:txBody>
      </p:sp>
      <p:sp>
        <p:nvSpPr>
          <p:cNvPr id="9" name="Title 1">
            <a:extLst>
              <a:ext uri="{FF2B5EF4-FFF2-40B4-BE49-F238E27FC236}">
                <a16:creationId xmlns:a16="http://schemas.microsoft.com/office/drawing/2014/main" id="{429A8DEA-D648-3641-A6B6-1204CB49F88F}"/>
              </a:ext>
            </a:extLst>
          </p:cNvPr>
          <p:cNvSpPr txBox="1">
            <a:spLocks/>
          </p:cNvSpPr>
          <p:nvPr/>
        </p:nvSpPr>
        <p:spPr>
          <a:xfrm>
            <a:off x="2288498" y="95307"/>
            <a:ext cx="771375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dirty="0">
                <a:latin typeface="+mn-lt"/>
              </a:rPr>
              <a:t>E</a:t>
            </a:r>
            <a:r>
              <a:rPr lang="en-US" sz="3200" baseline="30000" dirty="0">
                <a:latin typeface="+mn-lt"/>
              </a:rPr>
              <a:t>2</a:t>
            </a:r>
            <a:r>
              <a:rPr lang="en-US" sz="3200" dirty="0">
                <a:latin typeface="+mn-lt"/>
              </a:rPr>
              <a:t>M</a:t>
            </a:r>
            <a:r>
              <a:rPr lang="en-US" sz="3200" baseline="30000" dirty="0">
                <a:latin typeface="+mn-lt"/>
              </a:rPr>
              <a:t>2</a:t>
            </a:r>
            <a:r>
              <a:rPr lang="en-US" sz="3200" dirty="0">
                <a:latin typeface="+mn-lt"/>
              </a:rPr>
              <a:t>: </a:t>
            </a:r>
            <a:r>
              <a:rPr lang="en-US" sz="3200" b="1" dirty="0">
                <a:solidFill>
                  <a:srgbClr val="C00000"/>
                </a:solidFill>
                <a:latin typeface="+mn-lt"/>
              </a:rPr>
              <a:t>Ecological</a:t>
            </a:r>
            <a:r>
              <a:rPr lang="en-US" sz="3200" dirty="0">
                <a:latin typeface="+mn-lt"/>
              </a:rPr>
              <a:t> and </a:t>
            </a:r>
            <a:r>
              <a:rPr lang="en-US" sz="3200" b="1" dirty="0">
                <a:solidFill>
                  <a:srgbClr val="C00000"/>
                </a:solidFill>
                <a:latin typeface="+mn-lt"/>
              </a:rPr>
              <a:t>Epidemiological</a:t>
            </a:r>
            <a:r>
              <a:rPr lang="en-US" sz="3200" dirty="0">
                <a:latin typeface="+mn-lt"/>
              </a:rPr>
              <a:t> Modeling in Madagascar</a:t>
            </a:r>
            <a:endParaRPr lang="en-US" sz="3200" baseline="30000" dirty="0">
              <a:latin typeface="+mn-lt"/>
            </a:endParaRPr>
          </a:p>
        </p:txBody>
      </p:sp>
      <p:pic>
        <p:nvPicPr>
          <p:cNvPr id="10" name="Picture 9" descr="A drawing of a person&#10;&#10;Description automatically generated">
            <a:extLst>
              <a:ext uri="{FF2B5EF4-FFF2-40B4-BE49-F238E27FC236}">
                <a16:creationId xmlns:a16="http://schemas.microsoft.com/office/drawing/2014/main" id="{16C0ED3C-ECF6-534A-ABE9-F37127D6000F}"/>
              </a:ext>
            </a:extLst>
          </p:cNvPr>
          <p:cNvPicPr>
            <a:picLocks noChangeAspect="1"/>
          </p:cNvPicPr>
          <p:nvPr/>
        </p:nvPicPr>
        <p:blipFill>
          <a:blip r:embed="rId3"/>
          <a:stretch>
            <a:fillRect/>
          </a:stretch>
        </p:blipFill>
        <p:spPr>
          <a:xfrm>
            <a:off x="1576096" y="28149"/>
            <a:ext cx="1424803" cy="1241306"/>
          </a:xfrm>
          <a:prstGeom prst="rect">
            <a:avLst/>
          </a:prstGeom>
        </p:spPr>
      </p:pic>
      <p:pic>
        <p:nvPicPr>
          <p:cNvPr id="4" name="Picture 3" descr="A group of people posing for a photo&#10;&#10;Description automatically generated">
            <a:extLst>
              <a:ext uri="{FF2B5EF4-FFF2-40B4-BE49-F238E27FC236}">
                <a16:creationId xmlns:a16="http://schemas.microsoft.com/office/drawing/2014/main" id="{95078409-4BF8-7B78-91FC-3221F9793780}"/>
              </a:ext>
            </a:extLst>
          </p:cNvPr>
          <p:cNvPicPr>
            <a:picLocks noChangeAspect="1"/>
          </p:cNvPicPr>
          <p:nvPr/>
        </p:nvPicPr>
        <p:blipFill rotWithShape="1">
          <a:blip r:embed="rId4"/>
          <a:srcRect t="21341"/>
          <a:stretch/>
        </p:blipFill>
        <p:spPr>
          <a:xfrm>
            <a:off x="1860128" y="1272132"/>
            <a:ext cx="8570490" cy="4760993"/>
          </a:xfrm>
          <a:prstGeom prst="rect">
            <a:avLst/>
          </a:prstGeom>
          <a:ln>
            <a:noFill/>
          </a:ln>
          <a:effectLst>
            <a:softEdge rad="112500"/>
          </a:effectLst>
        </p:spPr>
      </p:pic>
    </p:spTree>
    <p:extLst>
      <p:ext uri="{BB962C8B-B14F-4D97-AF65-F5344CB8AC3E}">
        <p14:creationId xmlns:p14="http://schemas.microsoft.com/office/powerpoint/2010/main" val="3614849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2077-729D-DB8E-78CD-6ED0454C71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37FFB9-9277-196D-1BF1-853918D24E22}"/>
              </a:ext>
            </a:extLst>
          </p:cNvPr>
          <p:cNvSpPr>
            <a:spLocks noGrp="1"/>
          </p:cNvSpPr>
          <p:nvPr>
            <p:ph idx="1"/>
          </p:nvPr>
        </p:nvSpPr>
        <p:spPr/>
        <p:txBody>
          <a:bodyPr/>
          <a:lstStyle/>
          <a:p>
            <a:pPr marL="0" indent="0" algn="ctr">
              <a:buNone/>
            </a:pPr>
            <a:r>
              <a:rPr lang="en-US" dirty="0"/>
              <a:t>For 2024, include terms slide here defining host, reservoir, vector, parasite/pathogen</a:t>
            </a:r>
          </a:p>
        </p:txBody>
      </p:sp>
    </p:spTree>
    <p:extLst>
      <p:ext uri="{BB962C8B-B14F-4D97-AF65-F5344CB8AC3E}">
        <p14:creationId xmlns:p14="http://schemas.microsoft.com/office/powerpoint/2010/main" val="739926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pic>
        <p:nvPicPr>
          <p:cNvPr id="5" name="Picture 2">
            <a:extLst>
              <a:ext uri="{FF2B5EF4-FFF2-40B4-BE49-F238E27FC236}">
                <a16:creationId xmlns:a16="http://schemas.microsoft.com/office/drawing/2014/main" id="{2A26EFFE-56D5-F5F8-8388-7CFB7D566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8" y="1596383"/>
            <a:ext cx="4831830" cy="36652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12920DB-6CC2-9502-B098-094C7E04A6A8}"/>
              </a:ext>
            </a:extLst>
          </p:cNvPr>
          <p:cNvSpPr txBox="1">
            <a:spLocks/>
          </p:cNvSpPr>
          <p:nvPr/>
        </p:nvSpPr>
        <p:spPr>
          <a:xfrm>
            <a:off x="1354285" y="3979340"/>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7" name="Picture 4" descr="St Kilda Soay sheep study reaches 30th anniversary - BBC News">
            <a:extLst>
              <a:ext uri="{FF2B5EF4-FFF2-40B4-BE49-F238E27FC236}">
                <a16:creationId xmlns:a16="http://schemas.microsoft.com/office/drawing/2014/main" id="{31CD2F81-7450-9DBB-27E0-AF567BEAD1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00" t="18896" b="-1400"/>
          <a:stretch/>
        </p:blipFill>
        <p:spPr bwMode="auto">
          <a:xfrm>
            <a:off x="951700" y="4994063"/>
            <a:ext cx="3408164" cy="17953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B23D5A1-CC55-F665-AC9E-2E192D8DFFF7}"/>
              </a:ext>
            </a:extLst>
          </p:cNvPr>
          <p:cNvSpPr txBox="1"/>
          <p:nvPr/>
        </p:nvSpPr>
        <p:spPr>
          <a:xfrm>
            <a:off x="342900" y="243478"/>
            <a:ext cx="4654769" cy="156966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We already know that parasites can play a role in regulating populations!</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64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2637817" y="5738039"/>
            <a:ext cx="9020783" cy="1446550"/>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pic>
        <p:nvPicPr>
          <p:cNvPr id="1026" name="Picture 2" descr="Picture T tunuis">
            <a:extLst>
              <a:ext uri="{FF2B5EF4-FFF2-40B4-BE49-F238E27FC236}">
                <a16:creationId xmlns:a16="http://schemas.microsoft.com/office/drawing/2014/main" id="{088E8F09-7894-B917-36D4-9CA8AB10B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59" y="1887172"/>
            <a:ext cx="4935560" cy="32410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Red grouse | The Wildlife Trusts">
            <a:extLst>
              <a:ext uri="{FF2B5EF4-FFF2-40B4-BE49-F238E27FC236}">
                <a16:creationId xmlns:a16="http://schemas.microsoft.com/office/drawing/2014/main" id="{18A2FD75-FED3-88BC-B632-70B9A1D82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679" y="1887172"/>
            <a:ext cx="4935560" cy="32843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228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BA5E2132-FC82-0ADB-E9D6-0CAEB7A92B1D}"/>
              </a:ext>
            </a:extLst>
          </p:cNvPr>
          <p:cNvSpPr/>
          <p:nvPr/>
        </p:nvSpPr>
        <p:spPr>
          <a:xfrm>
            <a:off x="304800" y="4152900"/>
            <a:ext cx="11582400" cy="270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574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019813" y="6012691"/>
            <a:ext cx="9020783" cy="769441"/>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B70EB0FC-E16A-2DCF-06DC-7EC806F9333D}"/>
              </a:ext>
            </a:extLst>
          </p:cNvPr>
          <p:cNvGrpSpPr/>
          <p:nvPr/>
        </p:nvGrpSpPr>
        <p:grpSpPr>
          <a:xfrm>
            <a:off x="431800" y="1333055"/>
            <a:ext cx="3975100" cy="3162300"/>
            <a:chOff x="7681608" y="1948217"/>
            <a:chExt cx="3975100" cy="3162300"/>
          </a:xfrm>
        </p:grpSpPr>
        <p:pic>
          <p:nvPicPr>
            <p:cNvPr id="4" name="Picture 3" descr="A picture containing text&#10;&#10;Description automatically generated">
              <a:extLst>
                <a:ext uri="{FF2B5EF4-FFF2-40B4-BE49-F238E27FC236}">
                  <a16:creationId xmlns:a16="http://schemas.microsoft.com/office/drawing/2014/main" id="{B2177046-3F88-4F56-DEA4-83916F962EDF}"/>
                </a:ext>
              </a:extLst>
            </p:cNvPr>
            <p:cNvPicPr>
              <a:picLocks noChangeAspect="1"/>
            </p:cNvPicPr>
            <p:nvPr/>
          </p:nvPicPr>
          <p:blipFill>
            <a:blip r:embed="rId3"/>
            <a:stretch>
              <a:fillRect/>
            </a:stretch>
          </p:blipFill>
          <p:spPr>
            <a:xfrm>
              <a:off x="7681608" y="2310167"/>
              <a:ext cx="431800" cy="2438400"/>
            </a:xfrm>
            <a:prstGeom prst="rect">
              <a:avLst/>
            </a:prstGeom>
          </p:spPr>
        </p:pic>
        <p:pic>
          <p:nvPicPr>
            <p:cNvPr id="11" name="Picture 10" descr="Chart, scatter chart&#10;&#10;Description automatically generated">
              <a:extLst>
                <a:ext uri="{FF2B5EF4-FFF2-40B4-BE49-F238E27FC236}">
                  <a16:creationId xmlns:a16="http://schemas.microsoft.com/office/drawing/2014/main" id="{8A6A0455-7DBA-06D7-56D1-11B18D0BC04A}"/>
                </a:ext>
              </a:extLst>
            </p:cNvPr>
            <p:cNvPicPr>
              <a:picLocks noChangeAspect="1"/>
            </p:cNvPicPr>
            <p:nvPr/>
          </p:nvPicPr>
          <p:blipFill rotWithShape="1">
            <a:blip r:embed="rId4"/>
            <a:srcRect l="8908"/>
            <a:stretch/>
          </p:blipFill>
          <p:spPr>
            <a:xfrm>
              <a:off x="8001000" y="1948217"/>
              <a:ext cx="3655708" cy="3162300"/>
            </a:xfrm>
            <a:prstGeom prst="rect">
              <a:avLst/>
            </a:prstGeom>
          </p:spPr>
        </p:pic>
      </p:grpSp>
      <p:grpSp>
        <p:nvGrpSpPr>
          <p:cNvPr id="19" name="Group 18">
            <a:extLst>
              <a:ext uri="{FF2B5EF4-FFF2-40B4-BE49-F238E27FC236}">
                <a16:creationId xmlns:a16="http://schemas.microsoft.com/office/drawing/2014/main" id="{54E4BD95-C295-02B0-295F-73B61FEADF4F}"/>
              </a:ext>
            </a:extLst>
          </p:cNvPr>
          <p:cNvGrpSpPr/>
          <p:nvPr/>
        </p:nvGrpSpPr>
        <p:grpSpPr>
          <a:xfrm>
            <a:off x="51746" y="3458894"/>
            <a:ext cx="6768154" cy="3399106"/>
            <a:chOff x="51746" y="3458894"/>
            <a:chExt cx="6768154" cy="3399106"/>
          </a:xfrm>
        </p:grpSpPr>
        <p:pic>
          <p:nvPicPr>
            <p:cNvPr id="16" name="Picture 15" descr="Text&#10;&#10;Description automatically generated">
              <a:extLst>
                <a:ext uri="{FF2B5EF4-FFF2-40B4-BE49-F238E27FC236}">
                  <a16:creationId xmlns:a16="http://schemas.microsoft.com/office/drawing/2014/main" id="{2AF2CD5E-1D5F-D9A8-B9C1-8C5789DAD815}"/>
                </a:ext>
              </a:extLst>
            </p:cNvPr>
            <p:cNvPicPr>
              <a:picLocks noChangeAspect="1"/>
            </p:cNvPicPr>
            <p:nvPr/>
          </p:nvPicPr>
          <p:blipFill>
            <a:blip r:embed="rId5"/>
            <a:stretch>
              <a:fillRect/>
            </a:stretch>
          </p:blipFill>
          <p:spPr>
            <a:xfrm>
              <a:off x="431800" y="4702989"/>
              <a:ext cx="6388100" cy="2070100"/>
            </a:xfrm>
            <a:prstGeom prst="rect">
              <a:avLst/>
            </a:prstGeom>
          </p:spPr>
        </p:pic>
        <p:pic>
          <p:nvPicPr>
            <p:cNvPr id="18" name="Picture 17" descr="A picture containing letter&#10;&#10;Description automatically generated">
              <a:extLst>
                <a:ext uri="{FF2B5EF4-FFF2-40B4-BE49-F238E27FC236}">
                  <a16:creationId xmlns:a16="http://schemas.microsoft.com/office/drawing/2014/main" id="{EDF7B5AA-DE45-EF27-082A-A8C33BED2A88}"/>
                </a:ext>
              </a:extLst>
            </p:cNvPr>
            <p:cNvPicPr>
              <a:picLocks noChangeAspect="1"/>
            </p:cNvPicPr>
            <p:nvPr/>
          </p:nvPicPr>
          <p:blipFill>
            <a:blip r:embed="rId6"/>
            <a:stretch>
              <a:fillRect/>
            </a:stretch>
          </p:blipFill>
          <p:spPr>
            <a:xfrm>
              <a:off x="51746" y="3458894"/>
              <a:ext cx="535292" cy="3399106"/>
            </a:xfrm>
            <a:prstGeom prst="rect">
              <a:avLst/>
            </a:prstGeom>
          </p:spPr>
        </p:pic>
      </p:grpSp>
      <p:sp>
        <p:nvSpPr>
          <p:cNvPr id="20" name="Title 1">
            <a:extLst>
              <a:ext uri="{FF2B5EF4-FFF2-40B4-BE49-F238E27FC236}">
                <a16:creationId xmlns:a16="http://schemas.microsoft.com/office/drawing/2014/main" id="{FC3085E2-1EB9-0070-C307-421160A5BEA6}"/>
              </a:ext>
            </a:extLst>
          </p:cNvPr>
          <p:cNvSpPr txBox="1">
            <a:spLocks/>
          </p:cNvSpPr>
          <p:nvPr/>
        </p:nvSpPr>
        <p:spPr>
          <a:xfrm>
            <a:off x="7458888" y="3075267"/>
            <a:ext cx="4301312"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Higher burden of the intestinal strongyle worm, </a:t>
            </a:r>
            <a:r>
              <a:rPr lang="en-US" sz="2900" i="1" dirty="0" err="1">
                <a:latin typeface="+mn-lt"/>
              </a:rPr>
              <a:t>Trichostrongylus</a:t>
            </a:r>
            <a:r>
              <a:rPr lang="en-US" sz="2900" i="1" dirty="0">
                <a:latin typeface="+mn-lt"/>
              </a:rPr>
              <a:t> tenuis, </a:t>
            </a:r>
            <a:r>
              <a:rPr lang="en-US" sz="2900" dirty="0">
                <a:latin typeface="+mn-lt"/>
              </a:rPr>
              <a:t>both reduces breeding success and increases mortality in red grouse. </a:t>
            </a:r>
          </a:p>
          <a:p>
            <a:pPr algn="ctr"/>
            <a:endParaRPr lang="en-US" sz="2900" dirty="0">
              <a:latin typeface="+mn-lt"/>
            </a:endParaRPr>
          </a:p>
        </p:txBody>
      </p:sp>
      <p:sp>
        <p:nvSpPr>
          <p:cNvPr id="22" name="Left Brace 21">
            <a:extLst>
              <a:ext uri="{FF2B5EF4-FFF2-40B4-BE49-F238E27FC236}">
                <a16:creationId xmlns:a16="http://schemas.microsoft.com/office/drawing/2014/main" id="{798C5C5B-7A47-FF7C-D1AE-1FA2A7FF0AFA}"/>
              </a:ext>
            </a:extLst>
          </p:cNvPr>
          <p:cNvSpPr/>
          <p:nvPr/>
        </p:nvSpPr>
        <p:spPr>
          <a:xfrm rot="10800000">
            <a:off x="6883874" y="1850158"/>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6819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53168" y="6399078"/>
            <a:ext cx="9020783" cy="430887"/>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Worms were hypothesized to be responsible for the observed population cycles in ‘bag data’ from northern England.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2226294" y="1633420"/>
            <a:ext cx="7327889" cy="4115643"/>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b="68521"/>
            <a:stretch/>
          </p:blipFill>
          <p:spPr>
            <a:xfrm>
              <a:off x="6631920" y="1364018"/>
              <a:ext cx="4064000"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sp>
        <p:nvSpPr>
          <p:cNvPr id="9" name="Rectangle 8">
            <a:extLst>
              <a:ext uri="{FF2B5EF4-FFF2-40B4-BE49-F238E27FC236}">
                <a16:creationId xmlns:a16="http://schemas.microsoft.com/office/drawing/2014/main" id="{35ABC708-0BDB-353F-5EC2-A9D294541B2D}"/>
              </a:ext>
            </a:extLst>
          </p:cNvPr>
          <p:cNvSpPr/>
          <p:nvPr/>
        </p:nvSpPr>
        <p:spPr>
          <a:xfrm>
            <a:off x="3685562" y="1869698"/>
            <a:ext cx="711594" cy="59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498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23943"/>
            <a:ext cx="9020783" cy="769441"/>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038531" y="680107"/>
            <a:ext cx="6061268"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Deworming eliminated population cycles to prove this effect!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76232" y="0"/>
            <a:ext cx="4506881" cy="2426186"/>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r="5728" b="68521"/>
            <a:stretch/>
          </p:blipFill>
          <p:spPr>
            <a:xfrm>
              <a:off x="6631920" y="1364018"/>
              <a:ext cx="3831189"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grpSp>
        <p:nvGrpSpPr>
          <p:cNvPr id="4" name="Group 3">
            <a:extLst>
              <a:ext uri="{FF2B5EF4-FFF2-40B4-BE49-F238E27FC236}">
                <a16:creationId xmlns:a16="http://schemas.microsoft.com/office/drawing/2014/main" id="{AE44D64A-52EE-9CDC-E902-B5113B3718E7}"/>
              </a:ext>
            </a:extLst>
          </p:cNvPr>
          <p:cNvGrpSpPr/>
          <p:nvPr/>
        </p:nvGrpSpPr>
        <p:grpSpPr>
          <a:xfrm>
            <a:off x="337310" y="2535985"/>
            <a:ext cx="6061267" cy="3924997"/>
            <a:chOff x="7553967" y="739636"/>
            <a:chExt cx="4064000" cy="2378270"/>
          </a:xfrm>
        </p:grpSpPr>
        <p:pic>
          <p:nvPicPr>
            <p:cNvPr id="11" name="Picture 10" descr="Engineering drawing&#10;&#10;Description automatically generated with medium confidence">
              <a:extLst>
                <a:ext uri="{FF2B5EF4-FFF2-40B4-BE49-F238E27FC236}">
                  <a16:creationId xmlns:a16="http://schemas.microsoft.com/office/drawing/2014/main" id="{E25DF0D3-5FD5-26DE-D6A8-F29964110DE4}"/>
                </a:ext>
              </a:extLst>
            </p:cNvPr>
            <p:cNvPicPr>
              <a:picLocks noChangeAspect="1"/>
            </p:cNvPicPr>
            <p:nvPr/>
          </p:nvPicPr>
          <p:blipFill rotWithShape="1">
            <a:blip r:embed="rId3"/>
            <a:srcRect l="6130" t="31695" b="36826"/>
            <a:stretch/>
          </p:blipFill>
          <p:spPr>
            <a:xfrm>
              <a:off x="7755056" y="739636"/>
              <a:ext cx="3814895" cy="2094876"/>
            </a:xfrm>
            <a:prstGeom prst="rect">
              <a:avLst/>
            </a:prstGeom>
          </p:spPr>
        </p:pic>
        <p:pic>
          <p:nvPicPr>
            <p:cNvPr id="14" name="Picture 13" descr="Engineering drawing&#10;&#10;Description automatically generated with medium confidence">
              <a:extLst>
                <a:ext uri="{FF2B5EF4-FFF2-40B4-BE49-F238E27FC236}">
                  <a16:creationId xmlns:a16="http://schemas.microsoft.com/office/drawing/2014/main" id="{37F4CBA3-A442-D2D4-4B3E-ADAF16A09EC9}"/>
                </a:ext>
              </a:extLst>
            </p:cNvPr>
            <p:cNvPicPr>
              <a:picLocks noChangeAspect="1"/>
            </p:cNvPicPr>
            <p:nvPr/>
          </p:nvPicPr>
          <p:blipFill rotWithShape="1">
            <a:blip r:embed="rId3"/>
            <a:srcRect t="95887" b="-113"/>
            <a:stretch/>
          </p:blipFill>
          <p:spPr>
            <a:xfrm>
              <a:off x="7553967" y="2836703"/>
              <a:ext cx="4064000" cy="281203"/>
            </a:xfrm>
            <a:prstGeom prst="rect">
              <a:avLst/>
            </a:prstGeom>
          </p:spPr>
        </p:pic>
      </p:grpSp>
      <p:pic>
        <p:nvPicPr>
          <p:cNvPr id="16" name="Picture 15" descr="Engineering drawing&#10;&#10;Description automatically generated with medium confidence">
            <a:extLst>
              <a:ext uri="{FF2B5EF4-FFF2-40B4-BE49-F238E27FC236}">
                <a16:creationId xmlns:a16="http://schemas.microsoft.com/office/drawing/2014/main" id="{6FC16BCA-E08A-84F1-94E8-02EED9803C8D}"/>
              </a:ext>
            </a:extLst>
          </p:cNvPr>
          <p:cNvPicPr>
            <a:picLocks noChangeAspect="1"/>
          </p:cNvPicPr>
          <p:nvPr/>
        </p:nvPicPr>
        <p:blipFill rotWithShape="1">
          <a:blip r:embed="rId3"/>
          <a:srcRect l="6130" t="63208" b="-852"/>
          <a:stretch/>
        </p:blipFill>
        <p:spPr>
          <a:xfrm>
            <a:off x="6326963" y="2698633"/>
            <a:ext cx="5509595" cy="3762349"/>
          </a:xfrm>
          <a:prstGeom prst="rect">
            <a:avLst/>
          </a:prstGeom>
        </p:spPr>
      </p:pic>
      <p:pic>
        <p:nvPicPr>
          <p:cNvPr id="18" name="Picture 17" descr="Engineering drawing&#10;&#10;Description automatically generated with medium confidence">
            <a:extLst>
              <a:ext uri="{FF2B5EF4-FFF2-40B4-BE49-F238E27FC236}">
                <a16:creationId xmlns:a16="http://schemas.microsoft.com/office/drawing/2014/main" id="{E51D4F9B-55AA-3BE4-8577-9C9D4A072461}"/>
              </a:ext>
            </a:extLst>
          </p:cNvPr>
          <p:cNvPicPr>
            <a:picLocks noChangeAspect="1"/>
          </p:cNvPicPr>
          <p:nvPr/>
        </p:nvPicPr>
        <p:blipFill rotWithShape="1">
          <a:blip r:embed="rId3"/>
          <a:srcRect l="-984" t="41985" r="91273" b="36534"/>
          <a:stretch/>
        </p:blipFill>
        <p:spPr>
          <a:xfrm>
            <a:off x="298363" y="3548265"/>
            <a:ext cx="522731" cy="1743437"/>
          </a:xfrm>
          <a:prstGeom prst="rect">
            <a:avLst/>
          </a:prstGeom>
        </p:spPr>
      </p:pic>
    </p:spTree>
    <p:extLst>
      <p:ext uri="{BB962C8B-B14F-4D97-AF65-F5344CB8AC3E}">
        <p14:creationId xmlns:p14="http://schemas.microsoft.com/office/powerpoint/2010/main" val="3513227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6" name="Content Placeholder 5">
            <a:extLst>
              <a:ext uri="{FF2B5EF4-FFF2-40B4-BE49-F238E27FC236}">
                <a16:creationId xmlns:a16="http://schemas.microsoft.com/office/drawing/2014/main" id="{16DDB633-CF3E-D3D4-B446-AAD318A91C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88110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Tree>
    <p:extLst>
      <p:ext uri="{BB962C8B-B14F-4D97-AF65-F5344CB8AC3E}">
        <p14:creationId xmlns:p14="http://schemas.microsoft.com/office/powerpoint/2010/main" val="2511466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pic>
        <p:nvPicPr>
          <p:cNvPr id="4" name="Picture 3">
            <a:extLst>
              <a:ext uri="{FF2B5EF4-FFF2-40B4-BE49-F238E27FC236}">
                <a16:creationId xmlns:a16="http://schemas.microsoft.com/office/drawing/2014/main" id="{2F031C45-8660-CE45-363A-DA04BD828225}"/>
              </a:ext>
            </a:extLst>
          </p:cNvPr>
          <p:cNvPicPr>
            <a:picLocks noChangeAspect="1"/>
          </p:cNvPicPr>
          <p:nvPr/>
        </p:nvPicPr>
        <p:blipFill>
          <a:blip r:embed="rId3"/>
          <a:stretch>
            <a:fillRect/>
          </a:stretch>
        </p:blipFill>
        <p:spPr>
          <a:xfrm>
            <a:off x="7171202" y="1767579"/>
            <a:ext cx="4660014" cy="4824838"/>
          </a:xfrm>
          <a:prstGeom prst="rect">
            <a:avLst/>
          </a:prstGeom>
        </p:spPr>
      </p:pic>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endParaRPr lang="en-US" sz="2600" dirty="0"/>
          </a:p>
          <a:p>
            <a:pPr>
              <a:buFontTx/>
              <a:buChar char="-"/>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spTree>
    <p:extLst>
      <p:ext uri="{BB962C8B-B14F-4D97-AF65-F5344CB8AC3E}">
        <p14:creationId xmlns:p14="http://schemas.microsoft.com/office/powerpoint/2010/main" val="2146967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 Popularized by Florence </a:t>
            </a:r>
            <a:r>
              <a:rPr lang="en-US" sz="2600" dirty="0" err="1"/>
              <a:t>Nightengale</a:t>
            </a:r>
            <a:endParaRPr lang="en-US" sz="2600" dirty="0"/>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6" name="Picture 5">
            <a:extLst>
              <a:ext uri="{FF2B5EF4-FFF2-40B4-BE49-F238E27FC236}">
                <a16:creationId xmlns:a16="http://schemas.microsoft.com/office/drawing/2014/main" id="{13E20D61-3298-5BB7-1608-CF7B7E46BEC2}"/>
              </a:ext>
            </a:extLst>
          </p:cNvPr>
          <p:cNvPicPr>
            <a:picLocks noChangeAspect="1"/>
          </p:cNvPicPr>
          <p:nvPr/>
        </p:nvPicPr>
        <p:blipFill>
          <a:blip r:embed="rId3"/>
          <a:stretch>
            <a:fillRect/>
          </a:stretch>
        </p:blipFill>
        <p:spPr>
          <a:xfrm>
            <a:off x="7338621" y="3260945"/>
            <a:ext cx="4325176" cy="3247293"/>
          </a:xfrm>
          <a:prstGeom prst="rect">
            <a:avLst/>
          </a:prstGeom>
        </p:spPr>
      </p:pic>
    </p:spTree>
    <p:extLst>
      <p:ext uri="{BB962C8B-B14F-4D97-AF65-F5344CB8AC3E}">
        <p14:creationId xmlns:p14="http://schemas.microsoft.com/office/powerpoint/2010/main" val="3431419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18434" name="Picture 2">
            <a:extLst>
              <a:ext uri="{FF2B5EF4-FFF2-40B4-BE49-F238E27FC236}">
                <a16:creationId xmlns:a16="http://schemas.microsoft.com/office/drawing/2014/main" id="{B123F0BC-F56B-7C5D-7A5B-4C61C7C13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67"/>
          <a:stretch/>
        </p:blipFill>
        <p:spPr bwMode="auto">
          <a:xfrm>
            <a:off x="7856376" y="1570340"/>
            <a:ext cx="3974840" cy="528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851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r>
              <a:rPr lang="en-US" sz="2600" b="1" u="sng" dirty="0"/>
              <a:t>Classic epidemiology</a:t>
            </a:r>
          </a:p>
          <a:p>
            <a:pPr lvl="2"/>
            <a:r>
              <a:rPr lang="en-US" sz="2200" dirty="0"/>
              <a:t>Risk factors for disease = John Snow (1854)</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4" name="Content Placeholder 3">
            <a:extLst>
              <a:ext uri="{FF2B5EF4-FFF2-40B4-BE49-F238E27FC236}">
                <a16:creationId xmlns:a16="http://schemas.microsoft.com/office/drawing/2014/main" id="{1ED17F74-2A00-F077-F3B8-282651D23F77}"/>
              </a:ext>
            </a:extLst>
          </p:cNvPr>
          <p:cNvPicPr>
            <a:picLocks noChangeAspect="1"/>
          </p:cNvPicPr>
          <p:nvPr/>
        </p:nvPicPr>
        <p:blipFill>
          <a:blip r:embed="rId3"/>
          <a:srcRect l="-40591" r="-40591"/>
          <a:stretch>
            <a:fillRect/>
          </a:stretch>
        </p:blipFill>
        <p:spPr>
          <a:xfrm>
            <a:off x="5685122" y="2120054"/>
            <a:ext cx="7632174" cy="4197402"/>
          </a:xfrm>
          <a:prstGeom prst="rect">
            <a:avLst/>
          </a:prstGeom>
        </p:spPr>
      </p:pic>
    </p:spTree>
    <p:extLst>
      <p:ext uri="{BB962C8B-B14F-4D97-AF65-F5344CB8AC3E}">
        <p14:creationId xmlns:p14="http://schemas.microsoft.com/office/powerpoint/2010/main" val="7547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p:txBody>
      </p:sp>
      <p:sp>
        <p:nvSpPr>
          <p:cNvPr id="6" name="Title 1">
            <a:extLst>
              <a:ext uri="{FF2B5EF4-FFF2-40B4-BE49-F238E27FC236}">
                <a16:creationId xmlns:a16="http://schemas.microsoft.com/office/drawing/2014/main" id="{390C763D-2949-32F2-D964-4234D6DEDA9A}"/>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14338" name="Picture 2" descr="Tapeworm cancer spreads to Colombian man">
            <a:extLst>
              <a:ext uri="{FF2B5EF4-FFF2-40B4-BE49-F238E27FC236}">
                <a16:creationId xmlns:a16="http://schemas.microsoft.com/office/drawing/2014/main" id="{457E1459-23EE-A51F-66BA-EBCBA197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16394"/>
            <a:ext cx="3142861" cy="23571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Foot Showing Hookworm | Wellcome Collection">
            <a:extLst>
              <a:ext uri="{FF2B5EF4-FFF2-40B4-BE49-F238E27FC236}">
                <a16:creationId xmlns:a16="http://schemas.microsoft.com/office/drawing/2014/main" id="{CA84813E-6C1A-F86B-F82C-F4938FC19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416" y="3501232"/>
            <a:ext cx="3390900" cy="2400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2" name="Picture 6" descr="How To Avoid Ticks — And What To Do If You Get Bitten : Shots - Health News  : NPR">
            <a:extLst>
              <a:ext uri="{FF2B5EF4-FFF2-40B4-BE49-F238E27FC236}">
                <a16:creationId xmlns:a16="http://schemas.microsoft.com/office/drawing/2014/main" id="{3E26DC99-3721-C7E8-4A40-B057E6F48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0671" y="3501232"/>
            <a:ext cx="3653202" cy="24002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4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08C7CB01-3282-D543-DBF5-5001426F4842}"/>
              </a:ext>
            </a:extLst>
          </p:cNvPr>
          <p:cNvSpPr/>
          <p:nvPr/>
        </p:nvSpPr>
        <p:spPr>
          <a:xfrm>
            <a:off x="304800" y="5880706"/>
            <a:ext cx="11582400" cy="97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630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pPr algn="ctr"/>
            <a:r>
              <a:rPr lang="en-US" sz="3600" dirty="0">
                <a:latin typeface="Calibri" panose="020F0502020204030204" pitchFamily="34" charset="0"/>
                <a:cs typeface="Calibri" panose="020F0502020204030204" pitchFamily="34" charset="0"/>
              </a:rPr>
              <a:t>Parasites and Pathogens</a:t>
            </a:r>
          </a:p>
        </p:txBody>
      </p:sp>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spTree>
    <p:extLst>
      <p:ext uri="{BB962C8B-B14F-4D97-AF65-F5344CB8AC3E}">
        <p14:creationId xmlns:p14="http://schemas.microsoft.com/office/powerpoint/2010/main" val="1556816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55795"/>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24130"/>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sp>
        <p:nvSpPr>
          <p:cNvPr id="8" name="Title 1">
            <a:extLst>
              <a:ext uri="{FF2B5EF4-FFF2-40B4-BE49-F238E27FC236}">
                <a16:creationId xmlns:a16="http://schemas.microsoft.com/office/drawing/2014/main" id="{A7038B1C-4408-0230-ADEB-DB5410680E77}"/>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Calibri" panose="020F0502020204030204" pitchFamily="34" charset="0"/>
                <a:cs typeface="Calibri" panose="020F0502020204030204" pitchFamily="34" charset="0"/>
              </a:rPr>
              <a:t>Parasites and Pathogens</a:t>
            </a:r>
            <a:endParaRPr lang="en-US" sz="3600" dirty="0">
              <a:latin typeface="Calibri" panose="020F0502020204030204" pitchFamily="34" charset="0"/>
              <a:cs typeface="Calibri" panose="020F0502020204030204" pitchFamily="34" charset="0"/>
            </a:endParaRPr>
          </a:p>
        </p:txBody>
      </p:sp>
      <p:pic>
        <p:nvPicPr>
          <p:cNvPr id="18" name="Picture 17" descr="Text&#10;&#10;Description automatically generated">
            <a:extLst>
              <a:ext uri="{FF2B5EF4-FFF2-40B4-BE49-F238E27FC236}">
                <a16:creationId xmlns:a16="http://schemas.microsoft.com/office/drawing/2014/main" id="{9B85A305-8B0D-EEAA-F7B9-94190465EB11}"/>
              </a:ext>
            </a:extLst>
          </p:cNvPr>
          <p:cNvPicPr>
            <a:picLocks noChangeAspect="1"/>
          </p:cNvPicPr>
          <p:nvPr/>
        </p:nvPicPr>
        <p:blipFill>
          <a:blip r:embed="rId3"/>
          <a:stretch>
            <a:fillRect/>
          </a:stretch>
        </p:blipFill>
        <p:spPr>
          <a:xfrm>
            <a:off x="9224864" y="2700031"/>
            <a:ext cx="2848948" cy="4001096"/>
          </a:xfrm>
          <a:prstGeom prst="rect">
            <a:avLst/>
          </a:prstGeom>
        </p:spPr>
      </p:pic>
    </p:spTree>
    <p:extLst>
      <p:ext uri="{BB962C8B-B14F-4D97-AF65-F5344CB8AC3E}">
        <p14:creationId xmlns:p14="http://schemas.microsoft.com/office/powerpoint/2010/main" val="3970492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930440"/>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98775"/>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930440"/>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621527"/>
            <a:ext cx="2848948" cy="707886"/>
          </a:xfrm>
          <a:prstGeom prst="rect">
            <a:avLst/>
          </a:prstGeom>
          <a:noFill/>
        </p:spPr>
        <p:txBody>
          <a:bodyPr wrap="square">
            <a:spAutoFit/>
          </a:bodyPr>
          <a:lstStyle/>
          <a:p>
            <a:r>
              <a:rPr lang="en-US" sz="2000" dirty="0"/>
              <a:t>Pathogen: SARS-CoV-2</a:t>
            </a:r>
          </a:p>
          <a:p>
            <a:r>
              <a:rPr lang="en-US" sz="2000" dirty="0"/>
              <a:t>Disease: COVID-19</a:t>
            </a:r>
          </a:p>
        </p:txBody>
      </p:sp>
      <p:pic>
        <p:nvPicPr>
          <p:cNvPr id="6" name="Picture 6" descr="Centers for Disease Control and Prevention">
            <a:extLst>
              <a:ext uri="{FF2B5EF4-FFF2-40B4-BE49-F238E27FC236}">
                <a16:creationId xmlns:a16="http://schemas.microsoft.com/office/drawing/2014/main" id="{2D1F9869-190C-79E3-FF8A-F2FFDE1BB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785602" y="3666933"/>
            <a:ext cx="3290596" cy="2991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F252849-41DA-A097-8A1F-55AD1EC7F3A6}"/>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1578942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93118"/>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61453"/>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893118"/>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584205"/>
            <a:ext cx="2848948" cy="707886"/>
          </a:xfrm>
          <a:prstGeom prst="rect">
            <a:avLst/>
          </a:prstGeom>
          <a:noFill/>
        </p:spPr>
        <p:txBody>
          <a:bodyPr wrap="square">
            <a:spAutoFit/>
          </a:bodyPr>
          <a:lstStyle/>
          <a:p>
            <a:r>
              <a:rPr lang="en-US" sz="2000" dirty="0"/>
              <a:t>Pathogen: SARS-CoV-2</a:t>
            </a:r>
          </a:p>
          <a:p>
            <a:r>
              <a:rPr lang="en-US" sz="2000" dirty="0"/>
              <a:t>Disease: COVID-19</a:t>
            </a:r>
          </a:p>
        </p:txBody>
      </p:sp>
      <p:cxnSp>
        <p:nvCxnSpPr>
          <p:cNvPr id="15" name="Straight Arrow Connector 14">
            <a:extLst>
              <a:ext uri="{FF2B5EF4-FFF2-40B4-BE49-F238E27FC236}">
                <a16:creationId xmlns:a16="http://schemas.microsoft.com/office/drawing/2014/main" id="{465F7076-D233-EC4E-641B-DC88C44F2FBA}"/>
              </a:ext>
            </a:extLst>
          </p:cNvPr>
          <p:cNvCxnSpPr>
            <a:cxnSpLocks/>
          </p:cNvCxnSpPr>
          <p:nvPr/>
        </p:nvCxnSpPr>
        <p:spPr>
          <a:xfrm flipH="1" flipV="1">
            <a:off x="5335450" y="3820886"/>
            <a:ext cx="312892" cy="457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C0D42C-E3B9-4850-2FAA-05814012733F}"/>
              </a:ext>
            </a:extLst>
          </p:cNvPr>
          <p:cNvSpPr txBox="1"/>
          <p:nvPr/>
        </p:nvSpPr>
        <p:spPr>
          <a:xfrm>
            <a:off x="5589088" y="4278371"/>
            <a:ext cx="4730567" cy="1015663"/>
          </a:xfrm>
          <a:prstGeom prst="rect">
            <a:avLst/>
          </a:prstGeom>
          <a:noFill/>
        </p:spPr>
        <p:txBody>
          <a:bodyPr wrap="square">
            <a:spAutoFit/>
          </a:bodyPr>
          <a:lstStyle/>
          <a:p>
            <a:r>
              <a:rPr lang="en-US" sz="2000" dirty="0"/>
              <a:t>Pathogen: </a:t>
            </a:r>
            <a:r>
              <a:rPr lang="en-US" sz="2000" i="1" dirty="0"/>
              <a:t>Plasmodium falciparum, P. vivax, P. </a:t>
            </a:r>
            <a:r>
              <a:rPr lang="en-US" sz="2000" i="1" dirty="0" err="1"/>
              <a:t>malariae</a:t>
            </a:r>
            <a:r>
              <a:rPr lang="en-US" sz="2000" i="1" dirty="0"/>
              <a:t>, P. </a:t>
            </a:r>
            <a:r>
              <a:rPr lang="en-US" sz="2000" i="1" dirty="0" err="1"/>
              <a:t>ovale</a:t>
            </a:r>
            <a:r>
              <a:rPr lang="en-US" sz="2000" i="1" dirty="0"/>
              <a:t>, P. </a:t>
            </a:r>
            <a:r>
              <a:rPr lang="en-US" sz="2000" i="1" dirty="0" err="1"/>
              <a:t>knowlesi</a:t>
            </a:r>
            <a:endParaRPr lang="en-US" sz="2000" i="1" dirty="0"/>
          </a:p>
          <a:p>
            <a:r>
              <a:rPr lang="en-US" sz="2000" dirty="0"/>
              <a:t>Disease: malaria</a:t>
            </a:r>
          </a:p>
        </p:txBody>
      </p:sp>
      <p:pic>
        <p:nvPicPr>
          <p:cNvPr id="17410" name="Picture 2">
            <a:extLst>
              <a:ext uri="{FF2B5EF4-FFF2-40B4-BE49-F238E27FC236}">
                <a16:creationId xmlns:a16="http://schemas.microsoft.com/office/drawing/2014/main" id="{C32F6498-FE9D-606A-5B73-3CB3EE98A4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88" t="10068" b="17222"/>
          <a:stretch/>
        </p:blipFill>
        <p:spPr bwMode="auto">
          <a:xfrm>
            <a:off x="9180425" y="4584205"/>
            <a:ext cx="2868503" cy="21721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4141007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10515600" cy="4351338"/>
          </a:xfrm>
        </p:spPr>
        <p:txBody>
          <a:bodyPr/>
          <a:lstStyle/>
          <a:p>
            <a:r>
              <a:rPr lang="en-US" dirty="0"/>
              <a:t>Plague of Justinian (541-549 AD)</a:t>
            </a:r>
          </a:p>
          <a:p>
            <a:pPr lvl="1"/>
            <a:r>
              <a:rPr lang="en-US" dirty="0"/>
              <a:t>First historically recorded pandemic of </a:t>
            </a:r>
            <a:r>
              <a:rPr lang="en-US" i="1" dirty="0"/>
              <a:t>Yersinia pestis</a:t>
            </a:r>
          </a:p>
          <a:p>
            <a:pPr lvl="1"/>
            <a:r>
              <a:rPr lang="en-US" dirty="0"/>
              <a:t>Launched the ‘first plague pandemic’ resulting in the deaths of 15-100 million people, 25-60% of Europe’s population at the time</a:t>
            </a:r>
          </a:p>
        </p:txBody>
      </p:sp>
      <p:pic>
        <p:nvPicPr>
          <p:cNvPr id="2052" name="Picture 4" descr="undefined">
            <a:extLst>
              <a:ext uri="{FF2B5EF4-FFF2-40B4-BE49-F238E27FC236}">
                <a16:creationId xmlns:a16="http://schemas.microsoft.com/office/drawing/2014/main" id="{27AFF009-4C88-7A7D-E000-10D5BA9E8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837" y="2858563"/>
            <a:ext cx="8278326" cy="38287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344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pPr lvl="1"/>
            <a:r>
              <a:rPr lang="en-US" dirty="0"/>
              <a:t>Most fatal pandemic in human history, resulting in deaths of 75-200 million people</a:t>
            </a:r>
            <a:endParaRPr lang="en-US" i="1" dirty="0"/>
          </a:p>
          <a:p>
            <a:pPr lvl="1"/>
            <a:r>
              <a:rPr lang="en-US" dirty="0"/>
              <a:t>Killed 30-60% of Europe’s population at the time; 17-54% of global population</a:t>
            </a:r>
          </a:p>
        </p:txBody>
      </p:sp>
      <p:pic>
        <p:nvPicPr>
          <p:cNvPr id="5" name="Graphic 4">
            <a:extLst>
              <a:ext uri="{FF2B5EF4-FFF2-40B4-BE49-F238E27FC236}">
                <a16:creationId xmlns:a16="http://schemas.microsoft.com/office/drawing/2014/main" id="{0B31E8A3-7AFD-FE4D-7C08-D58DE78AA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1754" y="1625329"/>
            <a:ext cx="5613554" cy="4896770"/>
          </a:xfrm>
          <a:prstGeom prst="rect">
            <a:avLst/>
          </a:prstGeom>
          <a:effectLst>
            <a:softEdge rad="171962"/>
          </a:effectLst>
        </p:spPr>
      </p:pic>
    </p:spTree>
    <p:extLst>
      <p:ext uri="{BB962C8B-B14F-4D97-AF65-F5344CB8AC3E}">
        <p14:creationId xmlns:p14="http://schemas.microsoft.com/office/powerpoint/2010/main" val="3280110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r>
              <a:rPr lang="en-US" dirty="0"/>
              <a:t>Cocoliztli (1545-1548) </a:t>
            </a:r>
          </a:p>
          <a:p>
            <a:pPr lvl="1"/>
            <a:r>
              <a:rPr lang="en-US" dirty="0"/>
              <a:t>Pathogen still unknown! Maybe viral hemorrhagic fever, maybe bacterium</a:t>
            </a:r>
          </a:p>
          <a:p>
            <a:pPr lvl="1"/>
            <a:r>
              <a:rPr lang="en-US" dirty="0"/>
              <a:t>Killed 80% of the population of Mexico</a:t>
            </a:r>
            <a:endParaRPr lang="en-US" i="1" dirty="0"/>
          </a:p>
        </p:txBody>
      </p:sp>
      <p:pic>
        <p:nvPicPr>
          <p:cNvPr id="4098" name="Picture 2">
            <a:extLst>
              <a:ext uri="{FF2B5EF4-FFF2-40B4-BE49-F238E27FC236}">
                <a16:creationId xmlns:a16="http://schemas.microsoft.com/office/drawing/2014/main" id="{1CC69D49-3831-05A2-E5DF-CFED31AA4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817" y="1646243"/>
            <a:ext cx="5075399" cy="395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590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pPr lvl="1"/>
            <a:r>
              <a:rPr lang="en-US" dirty="0"/>
              <a:t>17-100 million deaths worldwide. </a:t>
            </a:r>
          </a:p>
          <a:p>
            <a:pPr lvl="1"/>
            <a:r>
              <a:rPr lang="en-US" dirty="0"/>
              <a:t>1-5% of global population</a:t>
            </a:r>
          </a:p>
          <a:p>
            <a:pPr lvl="1"/>
            <a:r>
              <a:rPr lang="en-US" dirty="0"/>
              <a:t>2</a:t>
            </a:r>
            <a:r>
              <a:rPr lang="en-US" baseline="30000" dirty="0"/>
              <a:t>nd</a:t>
            </a:r>
            <a:r>
              <a:rPr lang="en-US" dirty="0"/>
              <a:t>-most devastating pandemic       in history (after Black Death)</a:t>
            </a:r>
            <a:endParaRPr lang="en-US" i="1" dirty="0"/>
          </a:p>
        </p:txBody>
      </p:sp>
      <p:pic>
        <p:nvPicPr>
          <p:cNvPr id="6146" name="Picture 2">
            <a:extLst>
              <a:ext uri="{FF2B5EF4-FFF2-40B4-BE49-F238E27FC236}">
                <a16:creationId xmlns:a16="http://schemas.microsoft.com/office/drawing/2014/main" id="{BB1E3B42-5E9A-FEAF-1F8D-6F432A695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673" y="2573839"/>
            <a:ext cx="6139543" cy="3966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231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pPr lvl="1"/>
            <a:r>
              <a:rPr lang="en-US" dirty="0"/>
              <a:t>&gt;40 million deaths and counting</a:t>
            </a:r>
          </a:p>
          <a:p>
            <a:pPr lvl="1"/>
            <a:r>
              <a:rPr lang="en-US" dirty="0"/>
              <a:t>Prevalence still &gt;20% in some countries in southern Africa	</a:t>
            </a:r>
          </a:p>
        </p:txBody>
      </p:sp>
      <p:pic>
        <p:nvPicPr>
          <p:cNvPr id="8196" name="Picture 4">
            <a:extLst>
              <a:ext uri="{FF2B5EF4-FFF2-40B4-BE49-F238E27FC236}">
                <a16:creationId xmlns:a16="http://schemas.microsoft.com/office/drawing/2014/main" id="{4AD13C2D-19A5-EA50-1015-B6964F86A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24"/>
          <a:stretch/>
        </p:blipFill>
        <p:spPr bwMode="auto">
          <a:xfrm>
            <a:off x="5766318" y="2578894"/>
            <a:ext cx="6627845" cy="4091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36F3519E-3A28-AEC3-A362-76E6AB0362CE}"/>
              </a:ext>
            </a:extLst>
          </p:cNvPr>
          <p:cNvPicPr>
            <a:picLocks noChangeAspect="1"/>
          </p:cNvPicPr>
          <p:nvPr/>
        </p:nvPicPr>
        <p:blipFill>
          <a:blip r:embed="rId4"/>
          <a:stretch>
            <a:fillRect/>
          </a:stretch>
        </p:blipFill>
        <p:spPr>
          <a:xfrm>
            <a:off x="8714533" y="5802983"/>
            <a:ext cx="3284635" cy="867456"/>
          </a:xfrm>
          <a:prstGeom prst="rect">
            <a:avLst/>
          </a:prstGeom>
        </p:spPr>
      </p:pic>
    </p:spTree>
    <p:extLst>
      <p:ext uri="{BB962C8B-B14F-4D97-AF65-F5344CB8AC3E}">
        <p14:creationId xmlns:p14="http://schemas.microsoft.com/office/powerpoint/2010/main" val="886738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normAutofit/>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r>
              <a:rPr lang="en-US" dirty="0"/>
              <a:t>COVID-19 (2019-now)</a:t>
            </a:r>
          </a:p>
          <a:p>
            <a:pPr lvl="1"/>
            <a:r>
              <a:rPr lang="en-US" dirty="0"/>
              <a:t>~7-29 million deaths worldwide</a:t>
            </a:r>
          </a:p>
          <a:p>
            <a:pPr lvl="1"/>
            <a:r>
              <a:rPr lang="en-US" dirty="0"/>
              <a:t>~0.1-0.4% of population</a:t>
            </a:r>
          </a:p>
        </p:txBody>
      </p:sp>
      <p:pic>
        <p:nvPicPr>
          <p:cNvPr id="8198" name="Picture 6" descr="Centers for Disease Control and Prevention">
            <a:extLst>
              <a:ext uri="{FF2B5EF4-FFF2-40B4-BE49-F238E27FC236}">
                <a16:creationId xmlns:a16="http://schemas.microsoft.com/office/drawing/2014/main" id="{1B642577-64D4-A981-D23A-1534B710C3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882742" y="931636"/>
            <a:ext cx="2332653" cy="21209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descr="Biden team eyes end of Covid emergency declaration and shift in Covid team  - POLITICO">
            <a:extLst>
              <a:ext uri="{FF2B5EF4-FFF2-40B4-BE49-F238E27FC236}">
                <a16:creationId xmlns:a16="http://schemas.microsoft.com/office/drawing/2014/main" id="{EDF2B16B-09B4-0B1F-658F-85F6EFFD8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90" y="3052536"/>
            <a:ext cx="5413310" cy="3608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87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Tree>
    <p:extLst>
      <p:ext uri="{BB962C8B-B14F-4D97-AF65-F5344CB8AC3E}">
        <p14:creationId xmlns:p14="http://schemas.microsoft.com/office/powerpoint/2010/main" val="982146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094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861AE-E547-3716-67DF-55AEEB3DC3EF}"/>
              </a:ext>
            </a:extLst>
          </p:cNvPr>
          <p:cNvSpPr>
            <a:spLocks noGrp="1"/>
          </p:cNvSpPr>
          <p:nvPr>
            <p:ph idx="1"/>
          </p:nvPr>
        </p:nvSpPr>
        <p:spPr>
          <a:xfrm>
            <a:off x="186612" y="1740145"/>
            <a:ext cx="4404049" cy="4351338"/>
          </a:xfrm>
        </p:spPr>
        <p:txBody>
          <a:bodyPr>
            <a:noAutofit/>
          </a:bodyPr>
          <a:lstStyle/>
          <a:p>
            <a:r>
              <a:rPr lang="en-US" sz="2600" dirty="0"/>
              <a:t>The </a:t>
            </a:r>
            <a:r>
              <a:rPr lang="en-US" sz="2600" dirty="0" err="1"/>
              <a:t>HbS</a:t>
            </a:r>
            <a:r>
              <a:rPr lang="en-US" sz="2600" dirty="0"/>
              <a:t> allele confers resistance to malaria but also results in sickle cell anemia when homozygous.</a:t>
            </a:r>
          </a:p>
          <a:p>
            <a:r>
              <a:rPr lang="en-US" sz="2600" dirty="0"/>
              <a:t>Natural selection has favored this trait in malaria-endemic regions of the planet.</a:t>
            </a:r>
          </a:p>
          <a:p>
            <a:r>
              <a:rPr lang="en-US" sz="2600" dirty="0"/>
              <a:t>As of 2021, WHO estimates 247 million malaria cases worldwide and &gt;600,000 deaths, 95% in Africa.</a:t>
            </a:r>
          </a:p>
          <a:p>
            <a:r>
              <a:rPr lang="en-US" sz="2600" dirty="0"/>
              <a:t>Children &lt;5 account for 80% of malaria deaths.</a:t>
            </a:r>
          </a:p>
        </p:txBody>
      </p:sp>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10242" name="Picture 2" descr="Figure 1">
            <a:extLst>
              <a:ext uri="{FF2B5EF4-FFF2-40B4-BE49-F238E27FC236}">
                <a16:creationId xmlns:a16="http://schemas.microsoft.com/office/drawing/2014/main" id="{E323582C-FCD5-1C53-817F-BE7E5314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25"/>
          <a:stretch/>
        </p:blipFill>
        <p:spPr bwMode="auto">
          <a:xfrm>
            <a:off x="4428607" y="851268"/>
            <a:ext cx="7402609" cy="60067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C3243D-BFC0-DD9C-A97B-CDD54026C317}"/>
              </a:ext>
            </a:extLst>
          </p:cNvPr>
          <p:cNvSpPr txBox="1"/>
          <p:nvPr/>
        </p:nvSpPr>
        <p:spPr>
          <a:xfrm>
            <a:off x="3171217" y="6409340"/>
            <a:ext cx="9020783" cy="430887"/>
          </a:xfrm>
          <a:prstGeom prst="rect">
            <a:avLst/>
          </a:prstGeom>
          <a:noFill/>
        </p:spPr>
        <p:txBody>
          <a:bodyPr wrap="square" rtlCol="0">
            <a:spAutoFit/>
          </a:bodyPr>
          <a:lstStyle/>
          <a:p>
            <a:pPr algn="r"/>
            <a:r>
              <a:rPr lang="en-US" sz="2200" dirty="0" err="1">
                <a:cs typeface="Franklin Gothic Medium"/>
              </a:rPr>
              <a:t>Piel</a:t>
            </a:r>
            <a:r>
              <a:rPr lang="en-US" sz="2200" dirty="0">
                <a:cs typeface="Franklin Gothic Medium"/>
              </a:rPr>
              <a:t> et al 2010. </a:t>
            </a:r>
            <a:r>
              <a:rPr lang="en-US" sz="2200" i="1" dirty="0">
                <a:cs typeface="Franklin Gothic Medium"/>
              </a:rPr>
              <a:t>Nature Communications.</a:t>
            </a:r>
            <a:endParaRPr lang="en-US" sz="2200" dirty="0">
              <a:latin typeface="+mj-lt"/>
              <a:cs typeface="Franklin Gothic Medium"/>
            </a:endParaRP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881EEE3-0B4A-5F25-D6D7-11EF05A9BA22}"/>
              </a:ext>
            </a:extLst>
          </p:cNvPr>
          <p:cNvSpPr txBox="1"/>
          <p:nvPr/>
        </p:nvSpPr>
        <p:spPr>
          <a:xfrm>
            <a:off x="360783" y="1131186"/>
            <a:ext cx="3893491" cy="630942"/>
          </a:xfrm>
          <a:prstGeom prst="rect">
            <a:avLst/>
          </a:prstGeom>
          <a:noFill/>
        </p:spPr>
        <p:txBody>
          <a:bodyPr wrap="square" rtlCol="0">
            <a:spAutoFit/>
          </a:bodyPr>
          <a:lstStyle/>
          <a:p>
            <a:r>
              <a:rPr lang="en-US" sz="3500" b="1" dirty="0">
                <a:cs typeface="Franklin Gothic Medium"/>
              </a:rPr>
              <a:t>Sickle cell anemia</a:t>
            </a:r>
            <a:endParaRPr lang="en-US" sz="3500" b="1" dirty="0">
              <a:latin typeface="+mj-lt"/>
              <a:cs typeface="Franklin Gothic Medium"/>
            </a:endParaRPr>
          </a:p>
        </p:txBody>
      </p:sp>
    </p:spTree>
    <p:extLst>
      <p:ext uri="{BB962C8B-B14F-4D97-AF65-F5344CB8AC3E}">
        <p14:creationId xmlns:p14="http://schemas.microsoft.com/office/powerpoint/2010/main" val="436371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1C40F6-6934-1624-1914-C0E3BC5BDF50}"/>
              </a:ext>
            </a:extLst>
          </p:cNvPr>
          <p:cNvSpPr>
            <a:spLocks noGrp="1"/>
          </p:cNvSpPr>
          <p:nvPr>
            <p:ph idx="1"/>
          </p:nvPr>
        </p:nvSpPr>
        <p:spPr>
          <a:xfrm>
            <a:off x="9609871" y="1224679"/>
            <a:ext cx="2436133" cy="4351338"/>
          </a:xfrm>
        </p:spPr>
        <p:txBody>
          <a:bodyPr/>
          <a:lstStyle/>
          <a:p>
            <a:r>
              <a:rPr lang="en-US" dirty="0"/>
              <a:t>Modeled distribution of Duffy-negative human population</a:t>
            </a:r>
          </a:p>
        </p:txBody>
      </p:sp>
      <p:pic>
        <p:nvPicPr>
          <p:cNvPr id="12292" name="Picture 4">
            <a:extLst>
              <a:ext uri="{FF2B5EF4-FFF2-40B4-BE49-F238E27FC236}">
                <a16:creationId xmlns:a16="http://schemas.microsoft.com/office/drawing/2014/main" id="{E370F256-D97F-F379-D7D4-482B858CA8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470"/>
          <a:stretch/>
        </p:blipFill>
        <p:spPr bwMode="auto">
          <a:xfrm>
            <a:off x="5807801"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1F0262F-7084-8133-E381-F313704888C8}"/>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9" name="Picture 4">
            <a:extLst>
              <a:ext uri="{FF2B5EF4-FFF2-40B4-BE49-F238E27FC236}">
                <a16:creationId xmlns:a16="http://schemas.microsoft.com/office/drawing/2014/main" id="{F610AAA9-DABB-B7E2-DFD8-4B592F5A20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470"/>
          <a:stretch/>
        </p:blipFill>
        <p:spPr bwMode="auto">
          <a:xfrm>
            <a:off x="183"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8F4466F-5512-559F-C924-30EB65D011BB}"/>
              </a:ext>
            </a:extLst>
          </p:cNvPr>
          <p:cNvSpPr/>
          <p:nvPr/>
        </p:nvSpPr>
        <p:spPr>
          <a:xfrm>
            <a:off x="-6604" y="3655256"/>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29C2D3-E737-0157-8E80-DC5F356E4E91}"/>
              </a:ext>
            </a:extLst>
          </p:cNvPr>
          <p:cNvSpPr/>
          <p:nvPr/>
        </p:nvSpPr>
        <p:spPr>
          <a:xfrm>
            <a:off x="12057" y="3617946"/>
            <a:ext cx="6353664" cy="109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CD02D7-1D44-5749-EF20-F0C1F8D796CD}"/>
              </a:ext>
            </a:extLst>
          </p:cNvPr>
          <p:cNvSpPr/>
          <p:nvPr/>
        </p:nvSpPr>
        <p:spPr>
          <a:xfrm flipH="1">
            <a:off x="-6604" y="3807656"/>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a:extLst>
              <a:ext uri="{FF2B5EF4-FFF2-40B4-BE49-F238E27FC236}">
                <a16:creationId xmlns:a16="http://schemas.microsoft.com/office/drawing/2014/main" id="{98A60810-DD11-1C49-0082-479160C0F216}"/>
              </a:ext>
            </a:extLst>
          </p:cNvPr>
          <p:cNvSpPr/>
          <p:nvPr/>
        </p:nvSpPr>
        <p:spPr>
          <a:xfrm flipH="1">
            <a:off x="6231599" y="3400348"/>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a:extLst>
              <a:ext uri="{FF2B5EF4-FFF2-40B4-BE49-F238E27FC236}">
                <a16:creationId xmlns:a16="http://schemas.microsoft.com/office/drawing/2014/main" id="{C755C1D8-C374-9507-99E4-77E166AD48A2}"/>
              </a:ext>
            </a:extLst>
          </p:cNvPr>
          <p:cNvSpPr/>
          <p:nvPr/>
        </p:nvSpPr>
        <p:spPr>
          <a:xfrm flipH="1">
            <a:off x="6309738" y="6238517"/>
            <a:ext cx="5882262" cy="15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ectangle 15">
            <a:extLst>
              <a:ext uri="{FF2B5EF4-FFF2-40B4-BE49-F238E27FC236}">
                <a16:creationId xmlns:a16="http://schemas.microsoft.com/office/drawing/2014/main" id="{203D5028-E3BD-CD8D-DD16-5E0DBC204CF6}"/>
              </a:ext>
            </a:extLst>
          </p:cNvPr>
          <p:cNvSpPr/>
          <p:nvPr/>
        </p:nvSpPr>
        <p:spPr>
          <a:xfrm flipH="1">
            <a:off x="12056416" y="3317367"/>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TextBox 16">
            <a:extLst>
              <a:ext uri="{FF2B5EF4-FFF2-40B4-BE49-F238E27FC236}">
                <a16:creationId xmlns:a16="http://schemas.microsoft.com/office/drawing/2014/main" id="{F7ED31C2-A995-3230-109A-2E148390FDE2}"/>
              </a:ext>
            </a:extLst>
          </p:cNvPr>
          <p:cNvSpPr txBox="1"/>
          <p:nvPr/>
        </p:nvSpPr>
        <p:spPr>
          <a:xfrm>
            <a:off x="3171217" y="6238518"/>
            <a:ext cx="9020783" cy="646331"/>
          </a:xfrm>
          <a:prstGeom prst="rect">
            <a:avLst/>
          </a:prstGeom>
          <a:noFill/>
        </p:spPr>
        <p:txBody>
          <a:bodyPr wrap="square" rtlCol="0">
            <a:spAutoFit/>
          </a:bodyPr>
          <a:lstStyle/>
          <a:p>
            <a:pPr algn="r"/>
            <a:r>
              <a:rPr lang="en-US" dirty="0">
                <a:cs typeface="Franklin Gothic Medium"/>
              </a:rPr>
              <a:t>Guerra et al. 2006. </a:t>
            </a:r>
            <a:r>
              <a:rPr lang="en-US" i="1" dirty="0">
                <a:cs typeface="Franklin Gothic Medium"/>
              </a:rPr>
              <a:t>Trends in Parasitology</a:t>
            </a:r>
          </a:p>
          <a:p>
            <a:pPr algn="r"/>
            <a:r>
              <a:rPr lang="en-US" dirty="0">
                <a:cs typeface="Franklin Gothic Medium"/>
              </a:rPr>
              <a:t>Howes et al 2011. </a:t>
            </a:r>
            <a:r>
              <a:rPr lang="en-US" i="1" dirty="0">
                <a:cs typeface="Franklin Gothic Medium"/>
              </a:rPr>
              <a:t>Nature Communications.</a:t>
            </a:r>
            <a:endParaRPr lang="en-US" dirty="0">
              <a:latin typeface="+mj-lt"/>
              <a:cs typeface="Franklin Gothic Medium"/>
            </a:endParaRPr>
          </a:p>
        </p:txBody>
      </p:sp>
      <p:pic>
        <p:nvPicPr>
          <p:cNvPr id="18" name="Picture 2" descr="Figure 4">
            <a:extLst>
              <a:ext uri="{FF2B5EF4-FFF2-40B4-BE49-F238E27FC236}">
                <a16:creationId xmlns:a16="http://schemas.microsoft.com/office/drawing/2014/main" id="{B2AE7AD5-E61F-02F8-E87B-EB4245B3C2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2658657" y="961628"/>
            <a:ext cx="6802908" cy="280478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463EE9-412B-273B-6B3F-82CDA9B71396}"/>
              </a:ext>
            </a:extLst>
          </p:cNvPr>
          <p:cNvSpPr/>
          <p:nvPr/>
        </p:nvSpPr>
        <p:spPr>
          <a:xfrm>
            <a:off x="2456302" y="786729"/>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202BC3F5-6160-7188-A0EC-82CD1CE4697B}"/>
              </a:ext>
            </a:extLst>
          </p:cNvPr>
          <p:cNvSpPr txBox="1">
            <a:spLocks/>
          </p:cNvSpPr>
          <p:nvPr/>
        </p:nvSpPr>
        <p:spPr>
          <a:xfrm>
            <a:off x="7764518" y="3941314"/>
            <a:ext cx="3359725" cy="37095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21" name="Content Placeholder 2">
            <a:extLst>
              <a:ext uri="{FF2B5EF4-FFF2-40B4-BE49-F238E27FC236}">
                <a16:creationId xmlns:a16="http://schemas.microsoft.com/office/drawing/2014/main" id="{E7866CEE-3A4C-C47D-5B5E-C2A8BB734CC4}"/>
              </a:ext>
            </a:extLst>
          </p:cNvPr>
          <p:cNvSpPr txBox="1">
            <a:spLocks/>
          </p:cNvSpPr>
          <p:nvPr/>
        </p:nvSpPr>
        <p:spPr>
          <a:xfrm>
            <a:off x="1078805" y="3956554"/>
            <a:ext cx="4150455" cy="357281"/>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22" name="TextBox 21">
            <a:extLst>
              <a:ext uri="{FF2B5EF4-FFF2-40B4-BE49-F238E27FC236}">
                <a16:creationId xmlns:a16="http://schemas.microsoft.com/office/drawing/2014/main" id="{638D4D65-C1CD-D9CC-34C5-C2057521488A}"/>
              </a:ext>
            </a:extLst>
          </p:cNvPr>
          <p:cNvSpPr txBox="1"/>
          <p:nvPr/>
        </p:nvSpPr>
        <p:spPr>
          <a:xfrm>
            <a:off x="123273" y="1018677"/>
            <a:ext cx="2118241" cy="1169551"/>
          </a:xfrm>
          <a:prstGeom prst="rect">
            <a:avLst/>
          </a:prstGeom>
          <a:noFill/>
        </p:spPr>
        <p:txBody>
          <a:bodyPr wrap="square" rtlCol="0">
            <a:spAutoFit/>
          </a:bodyPr>
          <a:lstStyle/>
          <a:p>
            <a:r>
              <a:rPr lang="en-US" sz="3500" b="1" dirty="0">
                <a:cs typeface="Franklin Gothic Medium"/>
              </a:rPr>
              <a:t>Duffy antigen</a:t>
            </a:r>
            <a:endParaRPr lang="en-US" sz="3500" b="1" dirty="0">
              <a:latin typeface="+mj-lt"/>
              <a:cs typeface="Franklin Gothic Medium"/>
            </a:endParaRPr>
          </a:p>
        </p:txBody>
      </p:sp>
    </p:spTree>
    <p:extLst>
      <p:ext uri="{BB962C8B-B14F-4D97-AF65-F5344CB8AC3E}">
        <p14:creationId xmlns:p14="http://schemas.microsoft.com/office/powerpoint/2010/main" val="4186361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1337355"/>
            <a:ext cx="5649685"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1308077"/>
            <a:ext cx="5892283"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238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2662917"/>
            <a:ext cx="5649685" cy="396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3228391"/>
            <a:ext cx="5892283" cy="3372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061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4627984"/>
            <a:ext cx="5649685" cy="2002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4460033"/>
            <a:ext cx="5892283" cy="214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641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5784110"/>
            <a:ext cx="5649685" cy="846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5520645"/>
            <a:ext cx="5892283" cy="1080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874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Tree>
    <p:extLst>
      <p:ext uri="{BB962C8B-B14F-4D97-AF65-F5344CB8AC3E}">
        <p14:creationId xmlns:p14="http://schemas.microsoft.com/office/powerpoint/2010/main" val="3228027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54" name="Rectangle 53">
            <a:extLst>
              <a:ext uri="{FF2B5EF4-FFF2-40B4-BE49-F238E27FC236}">
                <a16:creationId xmlns:a16="http://schemas.microsoft.com/office/drawing/2014/main" id="{5EB9D1CF-C1A4-AA42-BA00-94EA1697D13B}"/>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28" name="Group 27">
            <a:extLst>
              <a:ext uri="{FF2B5EF4-FFF2-40B4-BE49-F238E27FC236}">
                <a16:creationId xmlns:a16="http://schemas.microsoft.com/office/drawing/2014/main" id="{CD4A0BAA-802D-E24D-A799-0E8CA7E571CE}"/>
              </a:ext>
            </a:extLst>
          </p:cNvPr>
          <p:cNvGrpSpPr/>
          <p:nvPr/>
        </p:nvGrpSpPr>
        <p:grpSpPr>
          <a:xfrm>
            <a:off x="3626063" y="1525402"/>
            <a:ext cx="4939873" cy="1448257"/>
            <a:chOff x="2514122" y="1996212"/>
            <a:chExt cx="4939873" cy="1448257"/>
          </a:xfrm>
        </p:grpSpPr>
        <p:grpSp>
          <p:nvGrpSpPr>
            <p:cNvPr id="33" name="Group 32">
              <a:extLst>
                <a:ext uri="{FF2B5EF4-FFF2-40B4-BE49-F238E27FC236}">
                  <a16:creationId xmlns:a16="http://schemas.microsoft.com/office/drawing/2014/main" id="{AA1AD46B-34CB-E24F-83E8-D5A0C98322E5}"/>
                </a:ext>
              </a:extLst>
            </p:cNvPr>
            <p:cNvGrpSpPr/>
            <p:nvPr/>
          </p:nvGrpSpPr>
          <p:grpSpPr>
            <a:xfrm>
              <a:off x="2514122" y="1996212"/>
              <a:ext cx="4085663" cy="1448257"/>
              <a:chOff x="2797962" y="2549616"/>
              <a:chExt cx="2926208" cy="961934"/>
            </a:xfrm>
          </p:grpSpPr>
          <p:graphicFrame>
            <p:nvGraphicFramePr>
              <p:cNvPr id="53" name="Object 52">
                <a:extLst>
                  <a:ext uri="{FF2B5EF4-FFF2-40B4-BE49-F238E27FC236}">
                    <a16:creationId xmlns:a16="http://schemas.microsoft.com/office/drawing/2014/main" id="{B096CD89-9FF2-744F-8EA0-01A7213C16F0}"/>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55" name="Group 54">
                <a:extLst>
                  <a:ext uri="{FF2B5EF4-FFF2-40B4-BE49-F238E27FC236}">
                    <a16:creationId xmlns:a16="http://schemas.microsoft.com/office/drawing/2014/main" id="{CD85AC27-246F-1347-9C41-C795F544FAC5}"/>
                  </a:ext>
                </a:extLst>
              </p:cNvPr>
              <p:cNvGrpSpPr/>
              <p:nvPr/>
            </p:nvGrpSpPr>
            <p:grpSpPr>
              <a:xfrm>
                <a:off x="2797962" y="2549616"/>
                <a:ext cx="2926208" cy="961932"/>
                <a:chOff x="3373673" y="2139665"/>
                <a:chExt cx="2926208" cy="961932"/>
              </a:xfrm>
            </p:grpSpPr>
            <p:grpSp>
              <p:nvGrpSpPr>
                <p:cNvPr id="58" name="Group 57">
                  <a:extLst>
                    <a:ext uri="{FF2B5EF4-FFF2-40B4-BE49-F238E27FC236}">
                      <a16:creationId xmlns:a16="http://schemas.microsoft.com/office/drawing/2014/main" id="{2EB55FC2-46A9-0048-A338-F8E8F56B1EA6}"/>
                    </a:ext>
                  </a:extLst>
                </p:cNvPr>
                <p:cNvGrpSpPr/>
                <p:nvPr/>
              </p:nvGrpSpPr>
              <p:grpSpPr>
                <a:xfrm>
                  <a:off x="3373673" y="2139665"/>
                  <a:ext cx="2926208" cy="961932"/>
                  <a:chOff x="3373673" y="2139665"/>
                  <a:chExt cx="2926208" cy="961932"/>
                </a:xfrm>
              </p:grpSpPr>
              <p:sp>
                <p:nvSpPr>
                  <p:cNvPr id="60" name="Rectangle 59">
                    <a:extLst>
                      <a:ext uri="{FF2B5EF4-FFF2-40B4-BE49-F238E27FC236}">
                        <a16:creationId xmlns:a16="http://schemas.microsoft.com/office/drawing/2014/main" id="{BDAB1611-B8C2-D443-9B81-6CEE376207E5}"/>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61" name="Rectangle 60">
                    <a:extLst>
                      <a:ext uri="{FF2B5EF4-FFF2-40B4-BE49-F238E27FC236}">
                        <a16:creationId xmlns:a16="http://schemas.microsoft.com/office/drawing/2014/main" id="{6C1E3CA4-311D-F641-BEFA-01FDCE9088CB}"/>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59" name="Rectangle 58">
                  <a:extLst>
                    <a:ext uri="{FF2B5EF4-FFF2-40B4-BE49-F238E27FC236}">
                      <a16:creationId xmlns:a16="http://schemas.microsoft.com/office/drawing/2014/main" id="{4F54600D-52A4-1747-9491-82F18B53D518}"/>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56" name="Straight Arrow Connector 55">
                <a:extLst>
                  <a:ext uri="{FF2B5EF4-FFF2-40B4-BE49-F238E27FC236}">
                    <a16:creationId xmlns:a16="http://schemas.microsoft.com/office/drawing/2014/main" id="{3F12A1F4-D784-FC4F-BF41-291E380959D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7AB9E6B5-3CE9-3C47-A2EC-31450968E38F}"/>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31" name="Rectangle 30">
              <a:extLst>
                <a:ext uri="{FF2B5EF4-FFF2-40B4-BE49-F238E27FC236}">
                  <a16:creationId xmlns:a16="http://schemas.microsoft.com/office/drawing/2014/main" id="{69BDA10B-AA81-584D-B08F-93F0B1A16139}"/>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32" name="Rectangle 31">
              <a:extLst>
                <a:ext uri="{FF2B5EF4-FFF2-40B4-BE49-F238E27FC236}">
                  <a16:creationId xmlns:a16="http://schemas.microsoft.com/office/drawing/2014/main" id="{BA7E90E8-210E-1B4A-A8B1-421804230D27}"/>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30" name="Curved Connector 29">
            <a:extLst>
              <a:ext uri="{FF2B5EF4-FFF2-40B4-BE49-F238E27FC236}">
                <a16:creationId xmlns:a16="http://schemas.microsoft.com/office/drawing/2014/main" id="{A7E267E1-2D88-174C-83D7-CCE34CC04002}"/>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0DE705A-E169-42B4-DB5A-4E6DE3AF9838}"/>
              </a:ext>
            </a:extLst>
          </p:cNvPr>
          <p:cNvSpPr txBox="1">
            <a:spLocks/>
          </p:cNvSpPr>
          <p:nvPr/>
        </p:nvSpPr>
        <p:spPr>
          <a:xfrm>
            <a:off x="2853992" y="301848"/>
            <a:ext cx="6484016"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000" dirty="0">
                <a:latin typeface="+mn-lt"/>
              </a:rPr>
              <a:t>The SIR Model</a:t>
            </a:r>
          </a:p>
        </p:txBody>
      </p:sp>
    </p:spTree>
    <p:extLst>
      <p:ext uri="{BB962C8B-B14F-4D97-AF65-F5344CB8AC3E}">
        <p14:creationId xmlns:p14="http://schemas.microsoft.com/office/powerpoint/2010/main" val="3987671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pic>
        <p:nvPicPr>
          <p:cNvPr id="2" name="Graphic 7" descr="Woman outline">
            <a:extLst>
              <a:ext uri="{FF2B5EF4-FFF2-40B4-BE49-F238E27FC236}">
                <a16:creationId xmlns:a16="http://schemas.microsoft.com/office/drawing/2014/main" id="{BBD15ACB-8D2F-FC81-CFAB-852D7573C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9719" y="3735950"/>
            <a:ext cx="2431829" cy="2431829"/>
          </a:xfrm>
          <a:prstGeom prst="rect">
            <a:avLst/>
          </a:prstGeom>
        </p:spPr>
      </p:pic>
      <p:pic>
        <p:nvPicPr>
          <p:cNvPr id="3" name="Graphic 9" descr="Woman outline">
            <a:extLst>
              <a:ext uri="{FF2B5EF4-FFF2-40B4-BE49-F238E27FC236}">
                <a16:creationId xmlns:a16="http://schemas.microsoft.com/office/drawing/2014/main" id="{A79F5C1B-4694-7AF8-56C9-10373F46D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093" y="3752659"/>
            <a:ext cx="2431829" cy="2431829"/>
          </a:xfrm>
          <a:prstGeom prst="rect">
            <a:avLst/>
          </a:prstGeom>
        </p:spPr>
      </p:pic>
      <p:pic>
        <p:nvPicPr>
          <p:cNvPr id="4" name="Graphic 11" descr="Woman outline">
            <a:extLst>
              <a:ext uri="{FF2B5EF4-FFF2-40B4-BE49-F238E27FC236}">
                <a16:creationId xmlns:a16="http://schemas.microsoft.com/office/drawing/2014/main" id="{63B4666D-EC1C-C24C-5263-A9EDD0E74E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9797" y="3752659"/>
            <a:ext cx="2431829" cy="2431829"/>
          </a:xfrm>
          <a:prstGeom prst="rect">
            <a:avLst/>
          </a:prstGeom>
        </p:spPr>
      </p:pic>
      <p:pic>
        <p:nvPicPr>
          <p:cNvPr id="5" name="Picture 2" descr="COVID-19 Response | United Nations">
            <a:extLst>
              <a:ext uri="{FF2B5EF4-FFF2-40B4-BE49-F238E27FC236}">
                <a16:creationId xmlns:a16="http://schemas.microsoft.com/office/drawing/2014/main" id="{FC401F78-E30A-62B9-85E2-1B7C48B847CD}"/>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800953" y="4402177"/>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4" descr="Antibodies : Production, Structure, and Classes">
            <a:extLst>
              <a:ext uri="{FF2B5EF4-FFF2-40B4-BE49-F238E27FC236}">
                <a16:creationId xmlns:a16="http://schemas.microsoft.com/office/drawing/2014/main" id="{94622B3C-B530-3305-B33D-CE17BA8D74C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617180" y="4514051"/>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1630229" y="251107"/>
            <a:ext cx="8707357"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class hosts into categories of</a:t>
            </a:r>
            <a:r>
              <a:rPr lang="en-US" sz="2800" dirty="0">
                <a:solidFill>
                  <a:srgbClr val="66FF66"/>
                </a:solidFill>
                <a:latin typeface="+mn-lt"/>
              </a:rPr>
              <a:t> </a:t>
            </a:r>
            <a:r>
              <a:rPr lang="en-US" sz="2800" b="1" dirty="0">
                <a:solidFill>
                  <a:srgbClr val="00B050"/>
                </a:solidFill>
                <a:latin typeface="+mn-lt"/>
              </a:rPr>
              <a:t>susceptible</a:t>
            </a:r>
            <a:r>
              <a:rPr lang="en-US" sz="2800" dirty="0">
                <a:latin typeface="+mn-lt"/>
              </a:rPr>
              <a:t>,</a:t>
            </a:r>
            <a:r>
              <a:rPr lang="en-US" sz="2800" b="1" dirty="0">
                <a:solidFill>
                  <a:srgbClr val="C00000"/>
                </a:solidFill>
                <a:latin typeface="+mn-lt"/>
              </a:rPr>
              <a:t> </a:t>
            </a:r>
            <a:r>
              <a:rPr lang="en-US" sz="2800" b="1" dirty="0">
                <a:solidFill>
                  <a:srgbClr val="FF3821"/>
                </a:solidFill>
                <a:latin typeface="+mn-lt"/>
              </a:rPr>
              <a:t>infectious</a:t>
            </a:r>
            <a:r>
              <a:rPr lang="en-US" sz="2800" dirty="0">
                <a:latin typeface="+mn-lt"/>
              </a:rPr>
              <a:t>, and </a:t>
            </a:r>
            <a:r>
              <a:rPr lang="en-US" sz="2800" b="1" dirty="0">
                <a:solidFill>
                  <a:srgbClr val="0080FF"/>
                </a:solidFill>
                <a:latin typeface="+mn-lt"/>
              </a:rPr>
              <a:t>recovered</a:t>
            </a:r>
            <a:r>
              <a:rPr lang="en-US" sz="2800" b="1" dirty="0">
                <a:solidFill>
                  <a:srgbClr val="C00000"/>
                </a:solidFill>
                <a:latin typeface="+mn-lt"/>
              </a:rPr>
              <a:t> </a:t>
            </a:r>
            <a:r>
              <a:rPr lang="en-US" sz="2800" dirty="0">
                <a:latin typeface="+mn-lt"/>
              </a:rPr>
              <a:t>to model </a:t>
            </a:r>
            <a:r>
              <a:rPr lang="en-US" sz="2800" b="1" dirty="0">
                <a:solidFill>
                  <a:srgbClr val="C00000"/>
                </a:solidFill>
                <a:latin typeface="+mn-lt"/>
              </a:rPr>
              <a:t>pathogen dynamics</a:t>
            </a:r>
            <a:r>
              <a:rPr lang="en-US" sz="2800" dirty="0"/>
              <a:t>.</a:t>
            </a:r>
            <a:endParaRPr lang="en-US" sz="2800" dirty="0">
              <a:latin typeface="+mn-lt"/>
            </a:endParaRPr>
          </a:p>
        </p:txBody>
      </p:sp>
      <p:sp>
        <p:nvSpPr>
          <p:cNvPr id="8" name="Rectangle 7">
            <a:extLst>
              <a:ext uri="{FF2B5EF4-FFF2-40B4-BE49-F238E27FC236}">
                <a16:creationId xmlns:a16="http://schemas.microsoft.com/office/drawing/2014/main" id="{7EDA8EEE-62D3-D94F-054E-A562B56C2379}"/>
              </a:ext>
            </a:extLst>
          </p:cNvPr>
          <p:cNvSpPr/>
          <p:nvPr/>
        </p:nvSpPr>
        <p:spPr>
          <a:xfrm>
            <a:off x="8647149" y="1241027"/>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647149" y="2020028"/>
            <a:ext cx="382346" cy="2612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20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716E0F-94FF-ECC3-4976-3D925DC2E7C5}"/>
              </a:ext>
            </a:extLst>
          </p:cNvPr>
          <p:cNvSpPr>
            <a:spLocks noGrp="1"/>
          </p:cNvSpPr>
          <p:nvPr>
            <p:ph type="title"/>
          </p:nvPr>
        </p:nvSpPr>
        <p:spPr>
          <a:xfrm>
            <a:off x="838200" y="190026"/>
            <a:ext cx="10515600" cy="977293"/>
          </a:xfrm>
        </p:spPr>
        <p:txBody>
          <a:bodyPr/>
          <a:lstStyle/>
          <a:p>
            <a:r>
              <a:rPr lang="en-US" dirty="0"/>
              <a:t>Let’s recap a bit!</a:t>
            </a:r>
          </a:p>
        </p:txBody>
      </p:sp>
      <p:sp>
        <p:nvSpPr>
          <p:cNvPr id="5" name="Content Placeholder 2">
            <a:extLst>
              <a:ext uri="{FF2B5EF4-FFF2-40B4-BE49-F238E27FC236}">
                <a16:creationId xmlns:a16="http://schemas.microsoft.com/office/drawing/2014/main" id="{DC57BA07-6EE1-6ABD-BF22-0779712B9BE9}"/>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endParaRPr lang="en-US" dirty="0"/>
          </a:p>
        </p:txBody>
      </p:sp>
      <p:cxnSp>
        <p:nvCxnSpPr>
          <p:cNvPr id="6" name="Straight Connector 5">
            <a:extLst>
              <a:ext uri="{FF2B5EF4-FFF2-40B4-BE49-F238E27FC236}">
                <a16:creationId xmlns:a16="http://schemas.microsoft.com/office/drawing/2014/main" id="{FD47E913-6DC5-25CD-1FAF-6957D15DD388}"/>
              </a:ext>
            </a:extLst>
          </p:cNvPr>
          <p:cNvCxnSpPr>
            <a:cxnSpLocks/>
          </p:cNvCxnSpPr>
          <p:nvPr/>
        </p:nvCxnSpPr>
        <p:spPr>
          <a:xfrm flipH="1">
            <a:off x="1707479" y="5327505"/>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8456A3-1F78-BFD3-E362-AB9F74EA697E}"/>
                  </a:ext>
                </a:extLst>
              </p:cNvPr>
              <p:cNvSpPr txBox="1"/>
              <p:nvPr/>
            </p:nvSpPr>
            <p:spPr>
              <a:xfrm>
                <a:off x="3535547" y="535370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7" name="TextBox 6">
                <a:extLst>
                  <a:ext uri="{FF2B5EF4-FFF2-40B4-BE49-F238E27FC236}">
                    <a16:creationId xmlns:a16="http://schemas.microsoft.com/office/drawing/2014/main" id="{AC8456A3-1F78-BFD3-E362-AB9F74EA697E}"/>
                  </a:ext>
                </a:extLst>
              </p:cNvPr>
              <p:cNvSpPr txBox="1">
                <a:spLocks noRot="1" noChangeAspect="1" noMove="1" noResize="1" noEditPoints="1" noAdjustHandles="1" noChangeArrowheads="1" noChangeShapeType="1" noTextEdit="1"/>
              </p:cNvSpPr>
              <p:nvPr/>
            </p:nvSpPr>
            <p:spPr>
              <a:xfrm>
                <a:off x="3535547" y="5353704"/>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197C2F-A454-57A3-8DCB-318F0654ACB4}"/>
                  </a:ext>
                </a:extLst>
              </p:cNvPr>
              <p:cNvSpPr txBox="1"/>
              <p:nvPr/>
            </p:nvSpPr>
            <p:spPr>
              <a:xfrm>
                <a:off x="936552" y="367537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8" name="TextBox 7">
                <a:extLst>
                  <a:ext uri="{FF2B5EF4-FFF2-40B4-BE49-F238E27FC236}">
                    <a16:creationId xmlns:a16="http://schemas.microsoft.com/office/drawing/2014/main" id="{EB197C2F-A454-57A3-8DCB-318F0654ACB4}"/>
                  </a:ext>
                </a:extLst>
              </p:cNvPr>
              <p:cNvSpPr txBox="1">
                <a:spLocks noRot="1" noChangeAspect="1" noMove="1" noResize="1" noEditPoints="1" noAdjustHandles="1" noChangeArrowheads="1" noChangeShapeType="1" noTextEdit="1"/>
              </p:cNvSpPr>
              <p:nvPr/>
            </p:nvSpPr>
            <p:spPr>
              <a:xfrm>
                <a:off x="936552" y="3675373"/>
                <a:ext cx="718458" cy="707886"/>
              </a:xfrm>
              <a:prstGeom prst="rect">
                <a:avLst/>
              </a:prstGeom>
              <a:blipFill>
                <a:blip r:embed="rId4"/>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E8F2B0-3426-0A46-AD26-420AB49298CF}"/>
                  </a:ext>
                </a:extLst>
              </p:cNvPr>
              <p:cNvSpPr txBox="1"/>
              <p:nvPr/>
            </p:nvSpPr>
            <p:spPr>
              <a:xfrm>
                <a:off x="1284379" y="532985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9" name="TextBox 8">
                <a:extLst>
                  <a:ext uri="{FF2B5EF4-FFF2-40B4-BE49-F238E27FC236}">
                    <a16:creationId xmlns:a16="http://schemas.microsoft.com/office/drawing/2014/main" id="{E3E8F2B0-3426-0A46-AD26-420AB49298CF}"/>
                  </a:ext>
                </a:extLst>
              </p:cNvPr>
              <p:cNvSpPr txBox="1">
                <a:spLocks noRot="1" noChangeAspect="1" noMove="1" noResize="1" noEditPoints="1" noAdjustHandles="1" noChangeArrowheads="1" noChangeShapeType="1" noTextEdit="1"/>
              </p:cNvSpPr>
              <p:nvPr/>
            </p:nvSpPr>
            <p:spPr>
              <a:xfrm>
                <a:off x="1284379" y="5329851"/>
                <a:ext cx="477613" cy="492443"/>
              </a:xfrm>
              <a:prstGeom prst="rect">
                <a:avLst/>
              </a:prstGeom>
              <a:blipFill>
                <a:blip r:embed="rId5"/>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4279B4AC-D94B-23B2-5FBC-0AA5101B2E7D}"/>
              </a:ext>
            </a:extLst>
          </p:cNvPr>
          <p:cNvCxnSpPr>
            <a:cxnSpLocks/>
          </p:cNvCxnSpPr>
          <p:nvPr/>
        </p:nvCxnSpPr>
        <p:spPr>
          <a:xfrm>
            <a:off x="1718750" y="189306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1C59404-5D2F-C6BF-BDD7-893E57D823B0}"/>
              </a:ext>
            </a:extLst>
          </p:cNvPr>
          <p:cNvCxnSpPr>
            <a:cxnSpLocks/>
          </p:cNvCxnSpPr>
          <p:nvPr/>
        </p:nvCxnSpPr>
        <p:spPr>
          <a:xfrm>
            <a:off x="1655010" y="325444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0E0ED47-B94F-F5B2-4D9F-52CAA3D3CE1D}"/>
              </a:ext>
            </a:extLst>
          </p:cNvPr>
          <p:cNvSpPr/>
          <p:nvPr/>
        </p:nvSpPr>
        <p:spPr>
          <a:xfrm>
            <a:off x="1567128" y="312555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26D4F9E-C18F-218A-480F-58F929EA4AAC}"/>
                  </a:ext>
                </a:extLst>
              </p:cNvPr>
              <p:cNvSpPr txBox="1"/>
              <p:nvPr/>
            </p:nvSpPr>
            <p:spPr>
              <a:xfrm>
                <a:off x="2709305" y="54960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B26D4F9E-C18F-218A-480F-58F929EA4AAC}"/>
                  </a:ext>
                </a:extLst>
              </p:cNvPr>
              <p:cNvSpPr txBox="1">
                <a:spLocks noRot="1" noChangeAspect="1" noMove="1" noResize="1" noEditPoints="1" noAdjustHandles="1" noChangeArrowheads="1" noChangeShapeType="1" noTextEdit="1"/>
              </p:cNvSpPr>
              <p:nvPr/>
            </p:nvSpPr>
            <p:spPr>
              <a:xfrm>
                <a:off x="2709305" y="5496066"/>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488AFD-2127-804E-CD28-574C074FC323}"/>
                  </a:ext>
                </a:extLst>
              </p:cNvPr>
              <p:cNvSpPr txBox="1"/>
              <p:nvPr/>
            </p:nvSpPr>
            <p:spPr>
              <a:xfrm>
                <a:off x="892611" y="24810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4" name="TextBox 13">
                <a:extLst>
                  <a:ext uri="{FF2B5EF4-FFF2-40B4-BE49-F238E27FC236}">
                    <a16:creationId xmlns:a16="http://schemas.microsoft.com/office/drawing/2014/main" id="{FA488AFD-2127-804E-CD28-574C074FC323}"/>
                  </a:ext>
                </a:extLst>
              </p:cNvPr>
              <p:cNvSpPr txBox="1">
                <a:spLocks noRot="1" noChangeAspect="1" noMove="1" noResize="1" noEditPoints="1" noAdjustHandles="1" noChangeArrowheads="1" noChangeShapeType="1" noTextEdit="1"/>
              </p:cNvSpPr>
              <p:nvPr/>
            </p:nvSpPr>
            <p:spPr>
              <a:xfrm>
                <a:off x="892611" y="2481077"/>
                <a:ext cx="718458" cy="844205"/>
              </a:xfrm>
              <a:prstGeom prst="rect">
                <a:avLst/>
              </a:prstGeom>
              <a:blipFill>
                <a:blip r:embed="rId7"/>
                <a:stretch>
                  <a:fillRect b="-2985"/>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28399E36-B3C2-CC63-BBDA-7EBA7FEAE448}"/>
              </a:ext>
            </a:extLst>
          </p:cNvPr>
          <p:cNvSpPr/>
          <p:nvPr/>
        </p:nvSpPr>
        <p:spPr>
          <a:xfrm>
            <a:off x="2929177" y="515411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AB6DC71-178C-6892-B404-D4F9A00F4DD2}"/>
              </a:ext>
            </a:extLst>
          </p:cNvPr>
          <p:cNvCxnSpPr>
            <a:cxnSpLocks/>
          </p:cNvCxnSpPr>
          <p:nvPr/>
        </p:nvCxnSpPr>
        <p:spPr>
          <a:xfrm flipH="1">
            <a:off x="2929177" y="4826511"/>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FAD0A84-4284-B310-EDB8-9EE812F5D442}"/>
              </a:ext>
            </a:extLst>
          </p:cNvPr>
          <p:cNvCxnSpPr>
            <a:cxnSpLocks/>
          </p:cNvCxnSpPr>
          <p:nvPr/>
        </p:nvCxnSpPr>
        <p:spPr>
          <a:xfrm>
            <a:off x="1875541" y="4826511"/>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1B4D38-223B-A48A-9D0A-DEE7F97F6476}"/>
              </a:ext>
            </a:extLst>
          </p:cNvPr>
          <p:cNvCxnSpPr>
            <a:cxnSpLocks/>
            <a:endCxn id="21" idx="1"/>
          </p:cNvCxnSpPr>
          <p:nvPr/>
        </p:nvCxnSpPr>
        <p:spPr>
          <a:xfrm>
            <a:off x="7130079" y="405148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C5D0F2D-A478-7109-4B75-DFEC30292731}"/>
                  </a:ext>
                </a:extLst>
              </p:cNvPr>
              <p:cNvSpPr txBox="1"/>
              <p:nvPr/>
            </p:nvSpPr>
            <p:spPr>
              <a:xfrm>
                <a:off x="11296016" y="540612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0C5D0F2D-A478-7109-4B75-DFEC30292731}"/>
                  </a:ext>
                </a:extLst>
              </p:cNvPr>
              <p:cNvSpPr txBox="1">
                <a:spLocks noRot="1" noChangeAspect="1" noMove="1" noResize="1" noEditPoints="1" noAdjustHandles="1" noChangeArrowheads="1" noChangeShapeType="1" noTextEdit="1"/>
              </p:cNvSpPr>
              <p:nvPr/>
            </p:nvSpPr>
            <p:spPr>
              <a:xfrm>
                <a:off x="11296016" y="5406126"/>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F719335-971C-4F98-8FD5-3402FF5489FC}"/>
                  </a:ext>
                </a:extLst>
              </p:cNvPr>
              <p:cNvSpPr txBox="1"/>
              <p:nvPr/>
            </p:nvSpPr>
            <p:spPr>
              <a:xfrm>
                <a:off x="6328132" y="38808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4F719335-971C-4F98-8FD5-3402FF5489FC}"/>
                  </a:ext>
                </a:extLst>
              </p:cNvPr>
              <p:cNvSpPr txBox="1">
                <a:spLocks noRot="1" noChangeAspect="1" noMove="1" noResize="1" noEditPoints="1" noAdjustHandles="1" noChangeArrowheads="1" noChangeShapeType="1" noTextEdit="1"/>
              </p:cNvSpPr>
              <p:nvPr/>
            </p:nvSpPr>
            <p:spPr>
              <a:xfrm>
                <a:off x="6328132" y="3880823"/>
                <a:ext cx="718458" cy="461665"/>
              </a:xfrm>
              <a:prstGeom prst="rect">
                <a:avLst/>
              </a:prstGeom>
              <a:blipFill>
                <a:blip r:embed="rId9"/>
                <a:stretch>
                  <a:fillRect b="-2703"/>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DF7EAB3-7051-193C-2CB4-9E02C62258DB}"/>
              </a:ext>
            </a:extLst>
          </p:cNvPr>
          <p:cNvSpPr/>
          <p:nvPr/>
        </p:nvSpPr>
        <p:spPr>
          <a:xfrm>
            <a:off x="11322671" y="508422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D02C48D-58C8-CD7C-09BD-C82ADC497998}"/>
              </a:ext>
            </a:extLst>
          </p:cNvPr>
          <p:cNvCxnSpPr>
            <a:cxnSpLocks/>
          </p:cNvCxnSpPr>
          <p:nvPr/>
        </p:nvCxnSpPr>
        <p:spPr>
          <a:xfrm flipH="1">
            <a:off x="7154271" y="5275116"/>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3A944EE-4F21-A3FB-610D-160CCBC84677}"/>
                  </a:ext>
                </a:extLst>
              </p:cNvPr>
              <p:cNvSpPr txBox="1"/>
              <p:nvPr/>
            </p:nvSpPr>
            <p:spPr>
              <a:xfrm>
                <a:off x="8971068" y="5285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3" name="TextBox 22">
                <a:extLst>
                  <a:ext uri="{FF2B5EF4-FFF2-40B4-BE49-F238E27FC236}">
                    <a16:creationId xmlns:a16="http://schemas.microsoft.com/office/drawing/2014/main" id="{03A944EE-4F21-A3FB-610D-160CCBC84677}"/>
                  </a:ext>
                </a:extLst>
              </p:cNvPr>
              <p:cNvSpPr txBox="1">
                <a:spLocks noRot="1" noChangeAspect="1" noMove="1" noResize="1" noEditPoints="1" noAdjustHandles="1" noChangeArrowheads="1" noChangeShapeType="1" noTextEdit="1"/>
              </p:cNvSpPr>
              <p:nvPr/>
            </p:nvSpPr>
            <p:spPr>
              <a:xfrm>
                <a:off x="8971068" y="5285114"/>
                <a:ext cx="718458" cy="707886"/>
              </a:xfrm>
              <a:prstGeom prst="rect">
                <a:avLst/>
              </a:prstGeom>
              <a:blipFill>
                <a:blip r:embed="rId10"/>
                <a:stretch>
                  <a:fillRect l="-175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DB7610-B153-C023-8EB8-A095D6AFE40A}"/>
                  </a:ext>
                </a:extLst>
              </p:cNvPr>
              <p:cNvSpPr txBox="1"/>
              <p:nvPr/>
            </p:nvSpPr>
            <p:spPr>
              <a:xfrm>
                <a:off x="5597578" y="360678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4" name="TextBox 23">
                <a:extLst>
                  <a:ext uri="{FF2B5EF4-FFF2-40B4-BE49-F238E27FC236}">
                    <a16:creationId xmlns:a16="http://schemas.microsoft.com/office/drawing/2014/main" id="{1FDB7610-B153-C023-8EB8-A095D6AFE40A}"/>
                  </a:ext>
                </a:extLst>
              </p:cNvPr>
              <p:cNvSpPr txBox="1">
                <a:spLocks noRot="1" noChangeAspect="1" noMove="1" noResize="1" noEditPoints="1" noAdjustHandles="1" noChangeArrowheads="1" noChangeShapeType="1" noTextEdit="1"/>
              </p:cNvSpPr>
              <p:nvPr/>
            </p:nvSpPr>
            <p:spPr>
              <a:xfrm>
                <a:off x="5597578" y="3606783"/>
                <a:ext cx="718458" cy="707886"/>
              </a:xfrm>
              <a:prstGeom prst="rect">
                <a:avLst/>
              </a:prstGeom>
              <a:blipFill>
                <a:blip r:embed="rId11"/>
                <a:stretch>
                  <a:fillRect l="-172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3F2445-63D9-DCA5-91A7-684C5A47EE50}"/>
                  </a:ext>
                </a:extLst>
              </p:cNvPr>
              <p:cNvSpPr txBox="1"/>
              <p:nvPr/>
            </p:nvSpPr>
            <p:spPr>
              <a:xfrm>
                <a:off x="6719900" y="5261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25" name="TextBox 24">
                <a:extLst>
                  <a:ext uri="{FF2B5EF4-FFF2-40B4-BE49-F238E27FC236}">
                    <a16:creationId xmlns:a16="http://schemas.microsoft.com/office/drawing/2014/main" id="{4E3F2445-63D9-DCA5-91A7-684C5A47EE50}"/>
                  </a:ext>
                </a:extLst>
              </p:cNvPr>
              <p:cNvSpPr txBox="1">
                <a:spLocks noRot="1" noChangeAspect="1" noMove="1" noResize="1" noEditPoints="1" noAdjustHandles="1" noChangeArrowheads="1" noChangeShapeType="1" noTextEdit="1"/>
              </p:cNvSpPr>
              <p:nvPr/>
            </p:nvSpPr>
            <p:spPr>
              <a:xfrm>
                <a:off x="6719900" y="5261261"/>
                <a:ext cx="477613" cy="492443"/>
              </a:xfrm>
              <a:prstGeom prst="rect">
                <a:avLst/>
              </a:prstGeom>
              <a:blipFill>
                <a:blip r:embed="rId12"/>
                <a:stretch>
                  <a:fillRect/>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0191D6CB-D33B-BE2D-FC90-9771B63FF60F}"/>
              </a:ext>
            </a:extLst>
          </p:cNvPr>
          <p:cNvCxnSpPr>
            <a:cxnSpLocks/>
          </p:cNvCxnSpPr>
          <p:nvPr/>
        </p:nvCxnSpPr>
        <p:spPr>
          <a:xfrm>
            <a:off x="7154271" y="1824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401B512-C320-9CAB-836C-43BCB9987687}"/>
              </a:ext>
            </a:extLst>
          </p:cNvPr>
          <p:cNvSpPr/>
          <p:nvPr/>
        </p:nvSpPr>
        <p:spPr>
          <a:xfrm>
            <a:off x="7031449" y="396072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99E8FCD-3DE1-D74B-7C0A-915C882B2321}"/>
              </a:ext>
            </a:extLst>
          </p:cNvPr>
          <p:cNvCxnSpPr>
            <a:cxnSpLocks/>
          </p:cNvCxnSpPr>
          <p:nvPr/>
        </p:nvCxnSpPr>
        <p:spPr>
          <a:xfrm>
            <a:off x="8098231" y="3416316"/>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AF4AB20-39B1-3550-D247-5DBB73BD2663}"/>
              </a:ext>
            </a:extLst>
          </p:cNvPr>
          <p:cNvCxnSpPr>
            <a:cxnSpLocks/>
          </p:cNvCxnSpPr>
          <p:nvPr/>
        </p:nvCxnSpPr>
        <p:spPr>
          <a:xfrm flipV="1">
            <a:off x="8098231" y="4504198"/>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193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Tree>
    <p:extLst>
      <p:ext uri="{BB962C8B-B14F-4D97-AF65-F5344CB8AC3E}">
        <p14:creationId xmlns:p14="http://schemas.microsoft.com/office/powerpoint/2010/main" val="451200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75DE6-3F10-8DC9-D8F0-5355D1C6A12C}"/>
                  </a:ext>
                </a:extLst>
              </p:cNvPr>
              <p:cNvSpPr/>
              <p:nvPr/>
            </p:nvSpPr>
            <p:spPr>
              <a:xfrm>
                <a:off x="9209397" y="139228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xmlns="">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9209397" y="1392283"/>
                <a:ext cx="2331794" cy="1105046"/>
              </a:xfrm>
              <a:prstGeom prst="rect">
                <a:avLst/>
              </a:prstGeom>
              <a:blipFill>
                <a:blip r:embed="rId18"/>
                <a:stretch>
                  <a:fillRect b="-7955"/>
                </a:stretch>
              </a:blipFill>
            </p:spPr>
            <p:txBody>
              <a:bodyPr/>
              <a:lstStyle/>
              <a:p>
                <a:r>
                  <a:rPr lang="en-US">
                    <a:noFill/>
                  </a:rPr>
                  <a:t> </a:t>
                </a:r>
              </a:p>
            </p:txBody>
          </p:sp>
        </mc:Fallback>
      </mc:AlternateContent>
    </p:spTree>
    <p:extLst>
      <p:ext uri="{BB962C8B-B14F-4D97-AF65-F5344CB8AC3E}">
        <p14:creationId xmlns:p14="http://schemas.microsoft.com/office/powerpoint/2010/main" val="3542294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p:sp>
        <p:nvSpPr>
          <p:cNvPr id="3" name="Rectangle 2">
            <a:extLst>
              <a:ext uri="{FF2B5EF4-FFF2-40B4-BE49-F238E27FC236}">
                <a16:creationId xmlns:a16="http://schemas.microsoft.com/office/drawing/2014/main" id="{5EE599E1-FC7D-C62B-C34E-23F9180F34C6}"/>
              </a:ext>
            </a:extLst>
          </p:cNvPr>
          <p:cNvSpPr/>
          <p:nvPr/>
        </p:nvSpPr>
        <p:spPr>
          <a:xfrm>
            <a:off x="9288958" y="3306441"/>
            <a:ext cx="2480094" cy="1292662"/>
          </a:xfrm>
          <a:prstGeom prst="rect">
            <a:avLst/>
          </a:prstGeom>
        </p:spPr>
        <p:txBody>
          <a:bodyPr wrap="square">
            <a:spAutoFit/>
          </a:bodyPr>
          <a:lstStyle/>
          <a:p>
            <a:pPr algn="ctr"/>
            <a:r>
              <a:rPr lang="en-US" sz="2600" dirty="0"/>
              <a:t>R</a:t>
            </a:r>
            <a:r>
              <a:rPr lang="en-US" sz="2600" baseline="-25000" dirty="0"/>
              <a:t>0 </a:t>
            </a:r>
            <a:r>
              <a:rPr lang="en-US" sz="2600" dirty="0"/>
              <a:t>must be &gt;1 for a disease to start spreading!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FCA8A0-EE14-552F-F07A-4E63273FA4B4}"/>
                  </a:ext>
                </a:extLst>
              </p:cNvPr>
              <p:cNvSpPr/>
              <p:nvPr/>
            </p:nvSpPr>
            <p:spPr>
              <a:xfrm>
                <a:off x="9431016" y="4688050"/>
                <a:ext cx="2195978"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600" b="1" i="1">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𝝀</m:t>
                    </m:r>
                  </m:oMath>
                </a14:m>
                <a:r>
                  <a:rPr lang="en-US" sz="2600" dirty="0">
                    <a:solidFill>
                      <a:schemeClr val="tx1"/>
                    </a:solidFill>
                    <a:latin typeface="Franklin Gothic Medium" pitchFamily="34" charset="0"/>
                  </a:rPr>
                  <a:t> </a:t>
                </a:r>
                <a:r>
                  <a:rPr lang="en-US" i="1" dirty="0">
                    <a:solidFill>
                      <a:schemeClr val="tx1"/>
                    </a:solidFill>
                  </a:rPr>
                  <a:t>for a population model</a:t>
                </a:r>
              </a:p>
            </p:txBody>
          </p:sp>
        </mc:Choice>
        <mc:Fallback xmlns="">
          <p:sp>
            <p:nvSpPr>
              <p:cNvPr id="4" name="Rectangle 3">
                <a:extLst>
                  <a:ext uri="{FF2B5EF4-FFF2-40B4-BE49-F238E27FC236}">
                    <a16:creationId xmlns:a16="http://schemas.microsoft.com/office/drawing/2014/main" id="{58FCA8A0-EE14-552F-F07A-4E63273FA4B4}"/>
                  </a:ext>
                </a:extLst>
              </p:cNvPr>
              <p:cNvSpPr>
                <a:spLocks noRot="1" noChangeAspect="1" noMove="1" noResize="1" noEditPoints="1" noAdjustHandles="1" noChangeArrowheads="1" noChangeShapeType="1" noTextEdit="1"/>
              </p:cNvSpPr>
              <p:nvPr/>
            </p:nvSpPr>
            <p:spPr>
              <a:xfrm>
                <a:off x="9431016" y="4688050"/>
                <a:ext cx="2195978" cy="1353565"/>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75DE6-3F10-8DC9-D8F0-5355D1C6A12C}"/>
                  </a:ext>
                </a:extLst>
              </p:cNvPr>
              <p:cNvSpPr/>
              <p:nvPr/>
            </p:nvSpPr>
            <p:spPr>
              <a:xfrm>
                <a:off x="8343662" y="1493167"/>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xmlns="">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8343662" y="1493167"/>
                <a:ext cx="2331794" cy="1105046"/>
              </a:xfrm>
              <a:prstGeom prst="rect">
                <a:avLst/>
              </a:prstGeom>
              <a:blipFill>
                <a:blip r:embed="rId19"/>
                <a:stretch>
                  <a:fillRect b="-6818"/>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E3A72AD8-8E68-0ABE-5555-03C49CD08AA3}"/>
              </a:ext>
            </a:extLst>
          </p:cNvPr>
          <p:cNvSpPr/>
          <p:nvPr/>
        </p:nvSpPr>
        <p:spPr>
          <a:xfrm>
            <a:off x="10302366" y="1561996"/>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6" name="Rectangle 35">
            <a:extLst>
              <a:ext uri="{FF2B5EF4-FFF2-40B4-BE49-F238E27FC236}">
                <a16:creationId xmlns:a16="http://schemas.microsoft.com/office/drawing/2014/main" id="{6EBB160E-39A5-D795-C72D-585D24E747A1}"/>
              </a:ext>
            </a:extLst>
          </p:cNvPr>
          <p:cNvSpPr/>
          <p:nvPr/>
        </p:nvSpPr>
        <p:spPr>
          <a:xfrm>
            <a:off x="10197416" y="1270685"/>
            <a:ext cx="2179377" cy="892552"/>
          </a:xfrm>
          <a:prstGeom prst="rect">
            <a:avLst/>
          </a:prstGeom>
        </p:spPr>
        <p:txBody>
          <a:bodyPr wrap="square">
            <a:spAutoFit/>
          </a:bodyPr>
          <a:lstStyle/>
          <a:p>
            <a:pPr algn="ctr"/>
            <a:r>
              <a:rPr lang="en-US" sz="2600" dirty="0"/>
              <a:t>infections created</a:t>
            </a:r>
          </a:p>
        </p:txBody>
      </p:sp>
      <p:sp>
        <p:nvSpPr>
          <p:cNvPr id="37" name="Rectangle 36">
            <a:extLst>
              <a:ext uri="{FF2B5EF4-FFF2-40B4-BE49-F238E27FC236}">
                <a16:creationId xmlns:a16="http://schemas.microsoft.com/office/drawing/2014/main" id="{493B86BE-50C8-827A-CF58-41E52D3B0AE4}"/>
              </a:ext>
            </a:extLst>
          </p:cNvPr>
          <p:cNvSpPr/>
          <p:nvPr/>
        </p:nvSpPr>
        <p:spPr>
          <a:xfrm>
            <a:off x="10427294" y="2072973"/>
            <a:ext cx="1764706" cy="892552"/>
          </a:xfrm>
          <a:prstGeom prst="rect">
            <a:avLst/>
          </a:prstGeom>
        </p:spPr>
        <p:txBody>
          <a:bodyPr wrap="square">
            <a:spAutoFit/>
          </a:bodyPr>
          <a:lstStyle/>
          <a:p>
            <a:pPr algn="ctr"/>
            <a:r>
              <a:rPr lang="en-US" sz="2600" dirty="0"/>
              <a:t>infections lost</a:t>
            </a:r>
          </a:p>
        </p:txBody>
      </p:sp>
      <p:sp>
        <p:nvSpPr>
          <p:cNvPr id="38" name="Right Brace 37">
            <a:extLst>
              <a:ext uri="{FF2B5EF4-FFF2-40B4-BE49-F238E27FC236}">
                <a16:creationId xmlns:a16="http://schemas.microsoft.com/office/drawing/2014/main" id="{7EE0388A-B12E-A02C-5876-FAD375C07491}"/>
              </a:ext>
            </a:extLst>
          </p:cNvPr>
          <p:cNvSpPr/>
          <p:nvPr/>
        </p:nvSpPr>
        <p:spPr>
          <a:xfrm>
            <a:off x="10305478" y="2218248"/>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1362713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CD70-0D54-9BE2-6883-72900A24FC67}"/>
              </a:ext>
            </a:extLst>
          </p:cNvPr>
          <p:cNvSpPr>
            <a:spLocks noGrp="1"/>
          </p:cNvSpPr>
          <p:nvPr>
            <p:ph type="title"/>
          </p:nvPr>
        </p:nvSpPr>
        <p:spPr/>
        <p:txBody>
          <a:bodyPr>
            <a:normAutofit fontScale="90000"/>
          </a:bodyPr>
          <a:lstStyle/>
          <a:p>
            <a:r>
              <a:rPr lang="en-US" dirty="0">
                <a:highlight>
                  <a:srgbClr val="FFFF00"/>
                </a:highlight>
              </a:rPr>
              <a:t>In the future, should also include S vs. I phase planes since the students do this in lab… also have the immunity threshold in them</a:t>
            </a:r>
          </a:p>
        </p:txBody>
      </p:sp>
      <p:sp>
        <p:nvSpPr>
          <p:cNvPr id="3" name="Content Placeholder 2">
            <a:extLst>
              <a:ext uri="{FF2B5EF4-FFF2-40B4-BE49-F238E27FC236}">
                <a16:creationId xmlns:a16="http://schemas.microsoft.com/office/drawing/2014/main" id="{6A2C6043-B870-C557-AEFB-448A8A44736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166399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17A7D7-B0DE-3454-F562-7BC623020A41}"/>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DD17A7D7-B0DE-3454-F562-7BC623020A41}"/>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909B684-9BA6-8C22-E7B7-8F633A4F18D0}"/>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endParaRPr lang="en-US" dirty="0"/>
          </a:p>
        </p:txBody>
      </p:sp>
    </p:spTree>
    <p:extLst>
      <p:ext uri="{BB962C8B-B14F-4D97-AF65-F5344CB8AC3E}">
        <p14:creationId xmlns:p14="http://schemas.microsoft.com/office/powerpoint/2010/main" val="2595358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65D368D-16AB-3DBF-97DD-6608B99BFB20}"/>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265D368D-16AB-3DBF-97DD-6608B99BFB20}"/>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D6287148-8397-B1E7-A728-44F427E766E8}"/>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Tree>
    <p:extLst>
      <p:ext uri="{BB962C8B-B14F-4D97-AF65-F5344CB8AC3E}">
        <p14:creationId xmlns:p14="http://schemas.microsoft.com/office/powerpoint/2010/main" val="5613658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2"/>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367CFAD-6206-021E-1F19-08EA525DEC1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4367CFAD-6206-021E-1F19-08EA525DEC1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57812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0" name="Content Placeholder 2">
            <a:extLst>
              <a:ext uri="{FF2B5EF4-FFF2-40B4-BE49-F238E27FC236}">
                <a16:creationId xmlns:a16="http://schemas.microsoft.com/office/drawing/2014/main" id="{429AA54A-9407-2180-E554-2A76C699FFD2}"/>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97C83D7-A48F-A4AF-B737-1E1F0DAC70A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2" name="Rectangle 31">
                <a:extLst>
                  <a:ext uri="{FF2B5EF4-FFF2-40B4-BE49-F238E27FC236}">
                    <a16:creationId xmlns:a16="http://schemas.microsoft.com/office/drawing/2014/main" id="{D97C83D7-A48F-A4AF-B737-1E1F0DAC70A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10377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1" name="Content Placeholder 2">
            <a:extLst>
              <a:ext uri="{FF2B5EF4-FFF2-40B4-BE49-F238E27FC236}">
                <a16:creationId xmlns:a16="http://schemas.microsoft.com/office/drawing/2014/main" id="{13C00DC5-9377-1CA6-9F3B-E9E4C4DA7ADC}"/>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59ED5C-D7F6-7311-A2E4-912D81D20C3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4" name="Rectangle 33">
                <a:extLst>
                  <a:ext uri="{FF2B5EF4-FFF2-40B4-BE49-F238E27FC236}">
                    <a16:creationId xmlns:a16="http://schemas.microsoft.com/office/drawing/2014/main" id="{2159ED5C-D7F6-7311-A2E4-912D81D20C3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171883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2" name="Content Placeholder 2">
            <a:extLst>
              <a:ext uri="{FF2B5EF4-FFF2-40B4-BE49-F238E27FC236}">
                <a16:creationId xmlns:a16="http://schemas.microsoft.com/office/drawing/2014/main" id="{9B40A6BD-A20E-BE53-EA4B-DC4E90616628}"/>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DFBFC3F-49AC-4589-9CFF-F840228A070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6" name="Rectangle 35">
                <a:extLst>
                  <a:ext uri="{FF2B5EF4-FFF2-40B4-BE49-F238E27FC236}">
                    <a16:creationId xmlns:a16="http://schemas.microsoft.com/office/drawing/2014/main" id="{EDFBFC3F-49AC-4589-9CFF-F840228A070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6991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716E0F-94FF-ECC3-4976-3D925DC2E7C5}"/>
              </a:ext>
            </a:extLst>
          </p:cNvPr>
          <p:cNvSpPr>
            <a:spLocks noGrp="1"/>
          </p:cNvSpPr>
          <p:nvPr>
            <p:ph type="title"/>
          </p:nvPr>
        </p:nvSpPr>
        <p:spPr>
          <a:xfrm>
            <a:off x="838200" y="190026"/>
            <a:ext cx="10515600" cy="977293"/>
          </a:xfrm>
        </p:spPr>
        <p:txBody>
          <a:bodyPr/>
          <a:lstStyle/>
          <a:p>
            <a:r>
              <a:rPr lang="en-US" dirty="0"/>
              <a:t>Let’s recap a bit!</a:t>
            </a:r>
          </a:p>
        </p:txBody>
      </p:sp>
      <p:sp>
        <p:nvSpPr>
          <p:cNvPr id="5" name="Content Placeholder 2">
            <a:extLst>
              <a:ext uri="{FF2B5EF4-FFF2-40B4-BE49-F238E27FC236}">
                <a16:creationId xmlns:a16="http://schemas.microsoft.com/office/drawing/2014/main" id="{DC57BA07-6EE1-6ABD-BF22-0779712B9BE9}"/>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endParaRPr lang="en-US" dirty="0"/>
          </a:p>
        </p:txBody>
      </p:sp>
      <p:cxnSp>
        <p:nvCxnSpPr>
          <p:cNvPr id="2" name="Straight Connector 1">
            <a:extLst>
              <a:ext uri="{FF2B5EF4-FFF2-40B4-BE49-F238E27FC236}">
                <a16:creationId xmlns:a16="http://schemas.microsoft.com/office/drawing/2014/main" id="{F79570DF-3DB0-2458-161B-27B98833CBF8}"/>
              </a:ext>
            </a:extLst>
          </p:cNvPr>
          <p:cNvCxnSpPr>
            <a:cxnSpLocks/>
          </p:cNvCxnSpPr>
          <p:nvPr/>
        </p:nvCxnSpPr>
        <p:spPr>
          <a:xfrm flipH="1" flipV="1">
            <a:off x="4172391" y="5442247"/>
            <a:ext cx="5703129" cy="1427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E91654D-7559-8235-E3F9-D095B1C9E37D}"/>
                  </a:ext>
                </a:extLst>
              </p:cNvPr>
              <p:cNvSpPr txBox="1"/>
              <p:nvPr/>
            </p:nvSpPr>
            <p:spPr>
              <a:xfrm>
                <a:off x="9516291" y="5749046"/>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 name="TextBox 2">
                <a:extLst>
                  <a:ext uri="{FF2B5EF4-FFF2-40B4-BE49-F238E27FC236}">
                    <a16:creationId xmlns:a16="http://schemas.microsoft.com/office/drawing/2014/main" id="{FE91654D-7559-8235-E3F9-D095B1C9E37D}"/>
                  </a:ext>
                </a:extLst>
              </p:cNvPr>
              <p:cNvSpPr txBox="1">
                <a:spLocks noRot="1" noChangeAspect="1" noMove="1" noResize="1" noEditPoints="1" noAdjustHandles="1" noChangeArrowheads="1" noChangeShapeType="1" noTextEdit="1"/>
              </p:cNvSpPr>
              <p:nvPr/>
            </p:nvSpPr>
            <p:spPr>
              <a:xfrm>
                <a:off x="9516291" y="5749046"/>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DB0055B-A543-B3D3-7195-772E180D879C}"/>
                  </a:ext>
                </a:extLst>
              </p:cNvPr>
              <p:cNvSpPr txBox="1"/>
              <p:nvPr/>
            </p:nvSpPr>
            <p:spPr>
              <a:xfrm>
                <a:off x="3738020" y="542839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0" name="TextBox 29">
                <a:extLst>
                  <a:ext uri="{FF2B5EF4-FFF2-40B4-BE49-F238E27FC236}">
                    <a16:creationId xmlns:a16="http://schemas.microsoft.com/office/drawing/2014/main" id="{EDB0055B-A543-B3D3-7195-772E180D879C}"/>
                  </a:ext>
                </a:extLst>
              </p:cNvPr>
              <p:cNvSpPr txBox="1">
                <a:spLocks noRot="1" noChangeAspect="1" noMove="1" noResize="1" noEditPoints="1" noAdjustHandles="1" noChangeArrowheads="1" noChangeShapeType="1" noTextEdit="1"/>
              </p:cNvSpPr>
              <p:nvPr/>
            </p:nvSpPr>
            <p:spPr>
              <a:xfrm>
                <a:off x="3738020" y="5428391"/>
                <a:ext cx="477613" cy="492443"/>
              </a:xfrm>
              <a:prstGeom prst="rect">
                <a:avLst/>
              </a:prstGeom>
              <a:blipFill>
                <a:blip r:embed="rId4"/>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26287180-EECD-324E-9A9B-AD52DD7F9FB6}"/>
              </a:ext>
            </a:extLst>
          </p:cNvPr>
          <p:cNvCxnSpPr>
            <a:cxnSpLocks/>
          </p:cNvCxnSpPr>
          <p:nvPr/>
        </p:nvCxnSpPr>
        <p:spPr>
          <a:xfrm>
            <a:off x="4172391" y="199160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805ADD2-D686-A602-F2A9-75C77D34913D}"/>
              </a:ext>
            </a:extLst>
          </p:cNvPr>
          <p:cNvCxnSpPr>
            <a:cxnSpLocks/>
            <a:endCxn id="36" idx="1"/>
          </p:cNvCxnSpPr>
          <p:nvPr/>
        </p:nvCxnSpPr>
        <p:spPr>
          <a:xfrm>
            <a:off x="4148199" y="421861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33C2837A-CEAD-83B3-7400-498B042E5FE6}"/>
              </a:ext>
            </a:extLst>
          </p:cNvPr>
          <p:cNvSpPr/>
          <p:nvPr/>
        </p:nvSpPr>
        <p:spPr>
          <a:xfrm>
            <a:off x="4049569" y="412785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D6BF7F-F074-7FCE-7A6E-D5CF49332F63}"/>
                  </a:ext>
                </a:extLst>
              </p:cNvPr>
              <p:cNvSpPr txBox="1"/>
              <p:nvPr/>
            </p:nvSpPr>
            <p:spPr>
              <a:xfrm>
                <a:off x="8314136" y="557325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95D6BF7F-F074-7FCE-7A6E-D5CF49332F63}"/>
                  </a:ext>
                </a:extLst>
              </p:cNvPr>
              <p:cNvSpPr txBox="1">
                <a:spLocks noRot="1" noChangeAspect="1" noMove="1" noResize="1" noEditPoints="1" noAdjustHandles="1" noChangeArrowheads="1" noChangeShapeType="1" noTextEdit="1"/>
              </p:cNvSpPr>
              <p:nvPr/>
            </p:nvSpPr>
            <p:spPr>
              <a:xfrm>
                <a:off x="8314136" y="5573256"/>
                <a:ext cx="718458"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B10C7BC-0B52-5332-F70E-2AC6A55C24E6}"/>
                  </a:ext>
                </a:extLst>
              </p:cNvPr>
              <p:cNvSpPr txBox="1"/>
              <p:nvPr/>
            </p:nvSpPr>
            <p:spPr>
              <a:xfrm>
                <a:off x="3346252" y="404795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B10C7BC-0B52-5332-F70E-2AC6A55C24E6}"/>
                  </a:ext>
                </a:extLst>
              </p:cNvPr>
              <p:cNvSpPr txBox="1">
                <a:spLocks noRot="1" noChangeAspect="1" noMove="1" noResize="1" noEditPoints="1" noAdjustHandles="1" noChangeArrowheads="1" noChangeShapeType="1" noTextEdit="1"/>
              </p:cNvSpPr>
              <p:nvPr/>
            </p:nvSpPr>
            <p:spPr>
              <a:xfrm>
                <a:off x="3346252" y="4047953"/>
                <a:ext cx="718458" cy="461665"/>
              </a:xfrm>
              <a:prstGeom prst="rect">
                <a:avLst/>
              </a:prstGeom>
              <a:blipFill>
                <a:blip r:embed="rId6"/>
                <a:stretch>
                  <a:fillRect b="-2632"/>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9B887EEB-481D-D937-3E44-EFA2249BA4DE}"/>
              </a:ext>
            </a:extLst>
          </p:cNvPr>
          <p:cNvSpPr/>
          <p:nvPr/>
        </p:nvSpPr>
        <p:spPr>
          <a:xfrm>
            <a:off x="8340791" y="525135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E1815E3B-34B3-7805-D245-779E81894FC6}"/>
              </a:ext>
            </a:extLst>
          </p:cNvPr>
          <p:cNvCxnSpPr>
            <a:cxnSpLocks/>
          </p:cNvCxnSpPr>
          <p:nvPr/>
        </p:nvCxnSpPr>
        <p:spPr>
          <a:xfrm>
            <a:off x="4108651" y="335298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FBF6D8C-435C-A920-9557-82C1D5880F40}"/>
              </a:ext>
            </a:extLst>
          </p:cNvPr>
          <p:cNvSpPr/>
          <p:nvPr/>
        </p:nvSpPr>
        <p:spPr>
          <a:xfrm>
            <a:off x="4020769" y="322409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904CDEA-26A0-F7BF-6ED1-07162B9491DB}"/>
                  </a:ext>
                </a:extLst>
              </p:cNvPr>
              <p:cNvSpPr txBox="1"/>
              <p:nvPr/>
            </p:nvSpPr>
            <p:spPr>
              <a:xfrm>
                <a:off x="5162946" y="559460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F904CDEA-26A0-F7BF-6ED1-07162B9491DB}"/>
                  </a:ext>
                </a:extLst>
              </p:cNvPr>
              <p:cNvSpPr txBox="1">
                <a:spLocks noRot="1" noChangeAspect="1" noMove="1" noResize="1" noEditPoints="1" noAdjustHandles="1" noChangeArrowheads="1" noChangeShapeType="1" noTextEdit="1"/>
              </p:cNvSpPr>
              <p:nvPr/>
            </p:nvSpPr>
            <p:spPr>
              <a:xfrm>
                <a:off x="5162946" y="5594606"/>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446A3E-A985-85F0-F12F-92D7C0AB934A}"/>
                  </a:ext>
                </a:extLst>
              </p:cNvPr>
              <p:cNvSpPr txBox="1"/>
              <p:nvPr/>
            </p:nvSpPr>
            <p:spPr>
              <a:xfrm>
                <a:off x="3346252" y="257961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50446A3E-A985-85F0-F12F-92D7C0AB934A}"/>
                  </a:ext>
                </a:extLst>
              </p:cNvPr>
              <p:cNvSpPr txBox="1">
                <a:spLocks noRot="1" noChangeAspect="1" noMove="1" noResize="1" noEditPoints="1" noAdjustHandles="1" noChangeArrowheads="1" noChangeShapeType="1" noTextEdit="1"/>
              </p:cNvSpPr>
              <p:nvPr/>
            </p:nvSpPr>
            <p:spPr>
              <a:xfrm>
                <a:off x="3346252" y="2579617"/>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19B7700-9961-275A-40EB-8B08E3D8E805}"/>
                  </a:ext>
                </a:extLst>
              </p:cNvPr>
              <p:cNvSpPr txBox="1"/>
              <p:nvPr/>
            </p:nvSpPr>
            <p:spPr>
              <a:xfrm>
                <a:off x="3337721" y="157968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1" name="TextBox 40">
                <a:extLst>
                  <a:ext uri="{FF2B5EF4-FFF2-40B4-BE49-F238E27FC236}">
                    <a16:creationId xmlns:a16="http://schemas.microsoft.com/office/drawing/2014/main" id="{119B7700-9961-275A-40EB-8B08E3D8E805}"/>
                  </a:ext>
                </a:extLst>
              </p:cNvPr>
              <p:cNvSpPr txBox="1">
                <a:spLocks noRot="1" noChangeAspect="1" noMove="1" noResize="1" noEditPoints="1" noAdjustHandles="1" noChangeArrowheads="1" noChangeShapeType="1" noTextEdit="1"/>
              </p:cNvSpPr>
              <p:nvPr/>
            </p:nvSpPr>
            <p:spPr>
              <a:xfrm>
                <a:off x="3337721" y="1579683"/>
                <a:ext cx="718458" cy="707886"/>
              </a:xfrm>
              <a:prstGeom prst="rect">
                <a:avLst/>
              </a:prstGeom>
              <a:blipFill>
                <a:blip r:embed="rId9"/>
                <a:stretch>
                  <a:fillRect l="-3509" b="-714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2734A474-21B5-B9E8-B641-1CCE6E41A638}"/>
              </a:ext>
            </a:extLst>
          </p:cNvPr>
          <p:cNvSpPr/>
          <p:nvPr/>
        </p:nvSpPr>
        <p:spPr>
          <a:xfrm>
            <a:off x="4658423" y="4257580"/>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E81FBF7D-5982-8758-C0B5-6FD03DECC42F}"/>
              </a:ext>
            </a:extLst>
          </p:cNvPr>
          <p:cNvCxnSpPr>
            <a:cxnSpLocks/>
          </p:cNvCxnSpPr>
          <p:nvPr/>
        </p:nvCxnSpPr>
        <p:spPr>
          <a:xfrm>
            <a:off x="5812810" y="3494485"/>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D3A4CE-6423-F990-2E3F-A2023658AA86}"/>
              </a:ext>
            </a:extLst>
          </p:cNvPr>
          <p:cNvCxnSpPr>
            <a:cxnSpLocks/>
          </p:cNvCxnSpPr>
          <p:nvPr/>
        </p:nvCxnSpPr>
        <p:spPr>
          <a:xfrm flipH="1">
            <a:off x="5436331" y="3489492"/>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FDD858-8EB6-C3CF-B86E-63ACC398C7D7}"/>
              </a:ext>
            </a:extLst>
          </p:cNvPr>
          <p:cNvCxnSpPr>
            <a:cxnSpLocks/>
          </p:cNvCxnSpPr>
          <p:nvPr/>
        </p:nvCxnSpPr>
        <p:spPr>
          <a:xfrm flipH="1">
            <a:off x="5433181" y="3489492"/>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1684A0E-E886-71D9-7514-05FF05949AA8}"/>
              </a:ext>
            </a:extLst>
          </p:cNvPr>
          <p:cNvCxnSpPr>
            <a:cxnSpLocks/>
          </p:cNvCxnSpPr>
          <p:nvPr/>
        </p:nvCxnSpPr>
        <p:spPr>
          <a:xfrm flipV="1">
            <a:off x="6223250" y="4878096"/>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A8ABA0A-53A6-AAF1-A063-E8E4DDAD4695}"/>
              </a:ext>
            </a:extLst>
          </p:cNvPr>
          <p:cNvCxnSpPr>
            <a:cxnSpLocks/>
          </p:cNvCxnSpPr>
          <p:nvPr/>
        </p:nvCxnSpPr>
        <p:spPr>
          <a:xfrm flipH="1">
            <a:off x="5859133" y="5282085"/>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A95304-39C4-F134-E07F-9718FEC5AC03}"/>
              </a:ext>
            </a:extLst>
          </p:cNvPr>
          <p:cNvCxnSpPr>
            <a:cxnSpLocks/>
          </p:cNvCxnSpPr>
          <p:nvPr/>
        </p:nvCxnSpPr>
        <p:spPr>
          <a:xfrm flipH="1" flipV="1">
            <a:off x="5881404" y="4963659"/>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8259A0-65E2-E7A6-E75D-2A12F3071D61}"/>
              </a:ext>
            </a:extLst>
          </p:cNvPr>
          <p:cNvCxnSpPr>
            <a:cxnSpLocks/>
          </p:cNvCxnSpPr>
          <p:nvPr/>
        </p:nvCxnSpPr>
        <p:spPr>
          <a:xfrm flipH="1">
            <a:off x="4256783" y="3841255"/>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BBE9B62-813C-8891-E1F4-8F912CC656F0}"/>
              </a:ext>
            </a:extLst>
          </p:cNvPr>
          <p:cNvCxnSpPr>
            <a:cxnSpLocks/>
          </p:cNvCxnSpPr>
          <p:nvPr/>
        </p:nvCxnSpPr>
        <p:spPr>
          <a:xfrm>
            <a:off x="4386348" y="5330936"/>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3B0BD2D-1103-0217-13A1-06AE2F97D73C}"/>
              </a:ext>
            </a:extLst>
          </p:cNvPr>
          <p:cNvCxnSpPr>
            <a:cxnSpLocks/>
          </p:cNvCxnSpPr>
          <p:nvPr/>
        </p:nvCxnSpPr>
        <p:spPr>
          <a:xfrm flipV="1">
            <a:off x="4375406" y="4878096"/>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9A36EF2-A217-4860-D2B9-397D8E8096ED}"/>
              </a:ext>
            </a:extLst>
          </p:cNvPr>
          <p:cNvCxnSpPr>
            <a:cxnSpLocks/>
          </p:cNvCxnSpPr>
          <p:nvPr/>
        </p:nvCxnSpPr>
        <p:spPr>
          <a:xfrm flipV="1">
            <a:off x="4352227" y="4878096"/>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A84FFE7-1C59-3C32-E6C4-BFF594810E12}"/>
              </a:ext>
            </a:extLst>
          </p:cNvPr>
          <p:cNvCxnSpPr>
            <a:cxnSpLocks/>
          </p:cNvCxnSpPr>
          <p:nvPr/>
        </p:nvCxnSpPr>
        <p:spPr>
          <a:xfrm>
            <a:off x="4267087" y="3849517"/>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FF6ABB4-2AE3-443A-1575-37B1F0A89525}"/>
              </a:ext>
            </a:extLst>
          </p:cNvPr>
          <p:cNvCxnSpPr>
            <a:cxnSpLocks/>
          </p:cNvCxnSpPr>
          <p:nvPr/>
        </p:nvCxnSpPr>
        <p:spPr>
          <a:xfrm>
            <a:off x="4280073" y="3884856"/>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4DA98E9A-E019-BC16-A6C0-EF9F36221BDE}"/>
              </a:ext>
            </a:extLst>
          </p:cNvPr>
          <p:cNvSpPr/>
          <p:nvPr/>
        </p:nvSpPr>
        <p:spPr>
          <a:xfrm>
            <a:off x="5350948" y="529361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0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6" name="Content Placeholder 2">
            <a:extLst>
              <a:ext uri="{FF2B5EF4-FFF2-40B4-BE49-F238E27FC236}">
                <a16:creationId xmlns:a16="http://schemas.microsoft.com/office/drawing/2014/main" id="{22A9B789-D8DE-D13F-2B00-54063F9BC40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A9E66A0-5B94-B627-37B9-126F5261D50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7" name="Rectangle 36">
                <a:extLst>
                  <a:ext uri="{FF2B5EF4-FFF2-40B4-BE49-F238E27FC236}">
                    <a16:creationId xmlns:a16="http://schemas.microsoft.com/office/drawing/2014/main" id="{9A9E66A0-5B94-B627-37B9-126F5261D50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03257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2"/>
                <a:stretch>
                  <a:fillRect l="-3322"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202113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2"/>
                <a:stretch>
                  <a:fillRect l="-3322" t="-11905" b="-2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DA4962-3B92-8EA7-DB27-1099DB3CE676}"/>
                  </a:ext>
                </a:extLst>
              </p:cNvPr>
              <p:cNvSpPr txBox="1">
                <a:spLocks noChangeArrowheads="1"/>
              </p:cNvSpPr>
              <p:nvPr/>
            </p:nvSpPr>
            <p:spPr bwMode="auto">
              <a:xfrm>
                <a:off x="10860831" y="6226000"/>
                <a:ext cx="1295079"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 5</a:t>
                </a:r>
              </a:p>
            </p:txBody>
          </p:sp>
        </mc:Choice>
        <mc:Fallback xmlns="">
          <p:sp>
            <p:nvSpPr>
              <p:cNvPr id="2" name="TextBox 1">
                <a:extLst>
                  <a:ext uri="{FF2B5EF4-FFF2-40B4-BE49-F238E27FC236}">
                    <a16:creationId xmlns:a16="http://schemas.microsoft.com/office/drawing/2014/main" id="{D5DA4962-3B92-8EA7-DB27-1099DB3CE676}"/>
                  </a:ext>
                </a:extLst>
              </p:cNvPr>
              <p:cNvSpPr txBox="1">
                <a:spLocks noRot="1" noChangeAspect="1" noMove="1" noResize="1" noEditPoints="1" noAdjustHandles="1" noChangeArrowheads="1" noChangeShapeType="1" noTextEdit="1"/>
              </p:cNvSpPr>
              <p:nvPr/>
            </p:nvSpPr>
            <p:spPr bwMode="auto">
              <a:xfrm>
                <a:off x="10860831" y="6226000"/>
                <a:ext cx="1295079" cy="523875"/>
              </a:xfrm>
              <a:prstGeom prst="rect">
                <a:avLst/>
              </a:prstGeom>
              <a:blipFill>
                <a:blip r:embed="rId4"/>
                <a:stretch>
                  <a:fillRect l="-2913"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3351290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442015" y="175746"/>
            <a:ext cx="77223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can add realism to our models with births and deaths to </a:t>
            </a:r>
            <a:r>
              <a:rPr lang="en-US" sz="2800" b="1" dirty="0">
                <a:solidFill>
                  <a:srgbClr val="C00000"/>
                </a:solidFill>
                <a:latin typeface="+mn-lt"/>
              </a:rPr>
              <a:t>maintain</a:t>
            </a:r>
            <a:r>
              <a:rPr lang="en-US" sz="2800" dirty="0">
                <a:latin typeface="+mn-lt"/>
              </a:rPr>
              <a:t> endemic pathogens.</a:t>
            </a:r>
          </a:p>
        </p:txBody>
      </p: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82113" y="3019698"/>
            <a:ext cx="701653" cy="701653"/>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878012" y="3072946"/>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738866" y="2983453"/>
            <a:ext cx="701653" cy="701653"/>
          </a:xfrm>
          <a:prstGeom prst="rect">
            <a:avLst/>
          </a:prstGeom>
        </p:spPr>
      </p:pic>
      <p:grpSp>
        <p:nvGrpSpPr>
          <p:cNvPr id="40" name="Group 39">
            <a:extLst>
              <a:ext uri="{FF2B5EF4-FFF2-40B4-BE49-F238E27FC236}">
                <a16:creationId xmlns:a16="http://schemas.microsoft.com/office/drawing/2014/main" id="{8CA734AB-4913-1286-43AB-CDB821B2CF6B}"/>
              </a:ext>
            </a:extLst>
          </p:cNvPr>
          <p:cNvGrpSpPr/>
          <p:nvPr/>
        </p:nvGrpSpPr>
        <p:grpSpPr>
          <a:xfrm>
            <a:off x="5702182" y="826767"/>
            <a:ext cx="5931043" cy="2105241"/>
            <a:chOff x="2634893" y="952481"/>
            <a:chExt cx="5931043" cy="2105241"/>
          </a:xfrm>
        </p:grpSpPr>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9832C6D9-4345-BB74-C751-4A707DF9B01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 name="Straight Arrow Connector 2">
              <a:extLst>
                <a:ext uri="{FF2B5EF4-FFF2-40B4-BE49-F238E27FC236}">
                  <a16:creationId xmlns:a16="http://schemas.microsoft.com/office/drawing/2014/main" id="{1A8A1FCD-4CA1-1E37-AE8C-FF685D3293E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CBF2FF7D-3E81-1CEC-8D00-3DBC7D166DAB}"/>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335D6FF4-C87C-809D-3BC8-B5BDB525C8CD}"/>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 name="Rectangle 5">
              <a:extLst>
                <a:ext uri="{FF2B5EF4-FFF2-40B4-BE49-F238E27FC236}">
                  <a16:creationId xmlns:a16="http://schemas.microsoft.com/office/drawing/2014/main" id="{B831EC4B-6916-BB86-1388-28BCF18DCF70}"/>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b="1" dirty="0">
                  <a:solidFill>
                    <a:schemeClr val="tx1"/>
                  </a:solidFill>
                  <a:highlight>
                    <a:srgbClr val="FFFF00"/>
                  </a:highlight>
                  <a:cs typeface="Cambria Math"/>
                </a:rPr>
                <a:t>b</a:t>
              </a:r>
            </a:p>
          </p:txBody>
        </p:sp>
        <p:sp>
          <p:nvSpPr>
            <p:cNvPr id="36" name="Rectangle 35">
              <a:extLst>
                <a:ext uri="{FF2B5EF4-FFF2-40B4-BE49-F238E27FC236}">
                  <a16:creationId xmlns:a16="http://schemas.microsoft.com/office/drawing/2014/main" id="{2421E67A-CD08-6559-4674-22BC808F4694}"/>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7" name="Rectangle 36">
              <a:extLst>
                <a:ext uri="{FF2B5EF4-FFF2-40B4-BE49-F238E27FC236}">
                  <a16:creationId xmlns:a16="http://schemas.microsoft.com/office/drawing/2014/main" id="{E5B64D6F-CFA2-3BCB-E93F-E8342D65724D}"/>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8" name="Rectangle 37">
              <a:extLst>
                <a:ext uri="{FF2B5EF4-FFF2-40B4-BE49-F238E27FC236}">
                  <a16:creationId xmlns:a16="http://schemas.microsoft.com/office/drawing/2014/main" id="{01CF4219-322E-3A02-3AE3-95C923032F86}"/>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grpSp>
      <p:sp>
        <p:nvSpPr>
          <p:cNvPr id="39" name="Rectangle 38">
            <a:extLst>
              <a:ext uri="{FF2B5EF4-FFF2-40B4-BE49-F238E27FC236}">
                <a16:creationId xmlns:a16="http://schemas.microsoft.com/office/drawing/2014/main" id="{E7BCAE1F-02C9-AA59-3BDB-5E41AF6CD3F5}"/>
              </a:ext>
            </a:extLst>
          </p:cNvPr>
          <p:cNvSpPr/>
          <p:nvPr/>
        </p:nvSpPr>
        <p:spPr>
          <a:xfrm>
            <a:off x="102685" y="5657671"/>
            <a:ext cx="2193215" cy="1200329"/>
          </a:xfrm>
          <a:prstGeom prst="rect">
            <a:avLst/>
          </a:prstGeom>
        </p:spPr>
        <p:txBody>
          <a:bodyPr wrap="square">
            <a:spAutoFit/>
          </a:bodyPr>
          <a:lstStyle/>
          <a:p>
            <a:r>
              <a:rPr lang="en-US" b="1" dirty="0">
                <a:highlight>
                  <a:srgbClr val="FFFF00"/>
                </a:highlight>
                <a:cs typeface="Cambria Math"/>
              </a:rPr>
              <a:t>b = birth rate</a:t>
            </a:r>
          </a:p>
          <a:p>
            <a:r>
              <a:rPr lang="en-GB" b="1" dirty="0">
                <a:highlight>
                  <a:srgbClr val="FFFF00"/>
                </a:highlight>
                <a:sym typeface="Symbol" pitchFamily="2" charset="2"/>
              </a:rPr>
              <a:t></a:t>
            </a:r>
            <a:r>
              <a:rPr lang="en-US" b="1" dirty="0">
                <a:highlight>
                  <a:srgbClr val="FFFF00"/>
                </a:highlight>
                <a:sym typeface="Symbol" pitchFamily="2" charset="2"/>
              </a:rPr>
              <a:t> = death rate</a:t>
            </a:r>
            <a:endParaRPr lang="en-US" b="1" dirty="0">
              <a:highlight>
                <a:srgbClr val="FFFF00"/>
              </a:highlight>
              <a:ea typeface="Lucida Grande"/>
              <a:cs typeface="Lucida Grande"/>
            </a:endParaRPr>
          </a:p>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pic>
        <p:nvPicPr>
          <p:cNvPr id="41" name="Picture 4" descr="Antibodies : Production, Structure, and Classes">
            <a:extLst>
              <a:ext uri="{FF2B5EF4-FFF2-40B4-BE49-F238E27FC236}">
                <a16:creationId xmlns:a16="http://schemas.microsoft.com/office/drawing/2014/main" id="{2CCC9058-50AC-DA6C-B61C-2DA55DD974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0964279" y="3181409"/>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D5D9D77-7997-7948-9070-54DB937680D6}"/>
                  </a:ext>
                </a:extLst>
              </p:cNvPr>
              <p:cNvSpPr/>
              <p:nvPr/>
            </p:nvSpPr>
            <p:spPr>
              <a:xfrm>
                <a:off x="-121181" y="1319456"/>
                <a:ext cx="5811228"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𝑏</m:t>
                      </m:r>
                      <m:r>
                        <a:rPr lang="en-US" sz="3200" b="1" i="1" dirty="0" smtClean="0">
                          <a:latin typeface="Cambria Math" panose="02040503050406030204" pitchFamily="18" charset="0"/>
                          <a:ea typeface="Cambria Math" panose="02040503050406030204" pitchFamily="18" charset="0"/>
                          <a:sym typeface="Symbol" pitchFamily="2" charset="2"/>
                        </a:rPr>
                        <m:t>(</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i="1" dirty="0">
                          <a:latin typeface="Cambria Math" panose="02040503050406030204" pitchFamily="18" charset="0"/>
                          <a:ea typeface="Cambria Math" panose="02040503050406030204" pitchFamily="18" charset="0"/>
                          <a:sym typeface="Symbol" pitchFamily="2" charset="2"/>
                        </a:rPr>
                        <m:t>+</m:t>
                      </m:r>
                      <m:r>
                        <a:rPr lang="en-US" sz="32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3200" b="0" i="1" dirty="0" smtClean="0">
                          <a:solidFill>
                            <a:srgbClr val="0070C0"/>
                          </a:solidFill>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32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32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AD5D9D77-7997-7948-9070-54DB937680D6}"/>
                  </a:ext>
                </a:extLst>
              </p:cNvPr>
              <p:cNvSpPr>
                <a:spLocks noRot="1" noChangeAspect="1" noMove="1" noResize="1" noEditPoints="1" noAdjustHandles="1" noChangeArrowheads="1" noChangeShapeType="1" noTextEdit="1"/>
              </p:cNvSpPr>
              <p:nvPr/>
            </p:nvSpPr>
            <p:spPr>
              <a:xfrm>
                <a:off x="-121181" y="1319456"/>
                <a:ext cx="5811228" cy="1027333"/>
              </a:xfrm>
              <a:prstGeom prst="rect">
                <a:avLst/>
              </a:prstGeom>
              <a:blipFill>
                <a:blip r:embed="rId11"/>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B96E4023-E5DC-B1B3-2F93-C9775CA990EA}"/>
                  </a:ext>
                </a:extLst>
              </p:cNvPr>
              <p:cNvSpPr/>
              <p:nvPr/>
            </p:nvSpPr>
            <p:spPr>
              <a:xfrm>
                <a:off x="-551506" y="2379889"/>
                <a:ext cx="4861143"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43" name="Rectangle 42">
                <a:extLst>
                  <a:ext uri="{FF2B5EF4-FFF2-40B4-BE49-F238E27FC236}">
                    <a16:creationId xmlns:a16="http://schemas.microsoft.com/office/drawing/2014/main" id="{B96E4023-E5DC-B1B3-2F93-C9775CA990EA}"/>
                  </a:ext>
                </a:extLst>
              </p:cNvPr>
              <p:cNvSpPr>
                <a:spLocks noRot="1" noChangeAspect="1" noMove="1" noResize="1" noEditPoints="1" noAdjustHandles="1" noChangeArrowheads="1" noChangeShapeType="1" noTextEdit="1"/>
              </p:cNvSpPr>
              <p:nvPr/>
            </p:nvSpPr>
            <p:spPr>
              <a:xfrm>
                <a:off x="-551506" y="2379889"/>
                <a:ext cx="4861143" cy="1027333"/>
              </a:xfrm>
              <a:prstGeom prst="rect">
                <a:avLst/>
              </a:prstGeom>
              <a:blipFill>
                <a:blip r:embed="rId12"/>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D887D47-A423-2D9E-09E4-146143629C16}"/>
                  </a:ext>
                </a:extLst>
              </p:cNvPr>
              <p:cNvSpPr/>
              <p:nvPr/>
            </p:nvSpPr>
            <p:spPr>
              <a:xfrm>
                <a:off x="-121181" y="3396440"/>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44" name="Rectangle 43">
                <a:extLst>
                  <a:ext uri="{FF2B5EF4-FFF2-40B4-BE49-F238E27FC236}">
                    <a16:creationId xmlns:a16="http://schemas.microsoft.com/office/drawing/2014/main" id="{2D887D47-A423-2D9E-09E4-146143629C16}"/>
                  </a:ext>
                </a:extLst>
              </p:cNvPr>
              <p:cNvSpPr>
                <a:spLocks noRot="1" noChangeAspect="1" noMove="1" noResize="1" noEditPoints="1" noAdjustHandles="1" noChangeArrowheads="1" noChangeShapeType="1" noTextEdit="1"/>
              </p:cNvSpPr>
              <p:nvPr/>
            </p:nvSpPr>
            <p:spPr>
              <a:xfrm>
                <a:off x="-121181" y="3396440"/>
                <a:ext cx="3081636" cy="1027333"/>
              </a:xfrm>
              <a:prstGeom prst="rect">
                <a:avLst/>
              </a:prstGeom>
              <a:blipFill>
                <a:blip r:embed="rId13"/>
                <a:stretch>
                  <a:fillRect b="-8537"/>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00D852EC-3D2D-F6A0-BD7A-377F3952A56F}"/>
              </a:ext>
            </a:extLst>
          </p:cNvPr>
          <p:cNvPicPr>
            <a:picLocks noChangeAspect="1"/>
          </p:cNvPicPr>
          <p:nvPr/>
        </p:nvPicPr>
        <p:blipFill>
          <a:blip r:embed="rId14"/>
          <a:stretch>
            <a:fillRect/>
          </a:stretch>
        </p:blipFill>
        <p:spPr>
          <a:xfrm>
            <a:off x="7461832" y="3910107"/>
            <a:ext cx="3971646" cy="2978735"/>
          </a:xfrm>
          <a:prstGeom prst="rect">
            <a:avLst/>
          </a:prstGeom>
        </p:spPr>
      </p:pic>
    </p:spTree>
    <p:extLst>
      <p:ext uri="{BB962C8B-B14F-4D97-AF65-F5344CB8AC3E}">
        <p14:creationId xmlns:p14="http://schemas.microsoft.com/office/powerpoint/2010/main" val="10922866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33" name="Title 1">
            <a:extLst>
              <a:ext uri="{FF2B5EF4-FFF2-40B4-BE49-F238E27FC236}">
                <a16:creationId xmlns:a16="http://schemas.microsoft.com/office/drawing/2014/main" id="{531A034C-3F55-B343-9E35-CFA6435AB571}"/>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1125BD5-CC82-E531-EB79-F76ECA1B5BFE}"/>
              </a:ext>
            </a:extLst>
          </p:cNvPr>
          <p:cNvSpPr txBox="1"/>
          <p:nvPr/>
        </p:nvSpPr>
        <p:spPr>
          <a:xfrm>
            <a:off x="65817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pic>
        <p:nvPicPr>
          <p:cNvPr id="39" name="Graphic 62" descr="Woman outline">
            <a:extLst>
              <a:ext uri="{FF2B5EF4-FFF2-40B4-BE49-F238E27FC236}">
                <a16:creationId xmlns:a16="http://schemas.microsoft.com/office/drawing/2014/main" id="{64E73176-A7A4-5F3A-0C60-F9E8CCEF211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Tree>
    <p:extLst>
      <p:ext uri="{BB962C8B-B14F-4D97-AF65-F5344CB8AC3E}">
        <p14:creationId xmlns:p14="http://schemas.microsoft.com/office/powerpoint/2010/main" val="4153411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1"/>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2"/>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sp>
        <p:nvSpPr>
          <p:cNvPr id="44" name="Title 1">
            <a:extLst>
              <a:ext uri="{FF2B5EF4-FFF2-40B4-BE49-F238E27FC236}">
                <a16:creationId xmlns:a16="http://schemas.microsoft.com/office/drawing/2014/main" id="{A605A3A0-BA34-3A54-7CF7-EDFDBA66ACAF}"/>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45" name="Graphic 62" descr="Woman outline">
            <a:extLst>
              <a:ext uri="{FF2B5EF4-FFF2-40B4-BE49-F238E27FC236}">
                <a16:creationId xmlns:a16="http://schemas.microsoft.com/office/drawing/2014/main" id="{A2CF2AD8-F98D-AFC7-4836-650A34C17133}"/>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Tree>
    <p:extLst>
      <p:ext uri="{BB962C8B-B14F-4D97-AF65-F5344CB8AC3E}">
        <p14:creationId xmlns:p14="http://schemas.microsoft.com/office/powerpoint/2010/main" val="12810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2" name="Graphic 62" descr="Woman outline">
            <a:extLst>
              <a:ext uri="{FF2B5EF4-FFF2-40B4-BE49-F238E27FC236}">
                <a16:creationId xmlns:a16="http://schemas.microsoft.com/office/drawing/2014/main" id="{22D10D5A-6005-FB60-DD0D-46D8AE4D429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338066" y="2191803"/>
            <a:ext cx="701653" cy="7016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3433421" y="1996212"/>
                <a:ext cx="3166363" cy="1448257"/>
                <a:chOff x="3456377" y="2549616"/>
                <a:chExt cx="2267793"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3456377" y="2549616"/>
                  <a:ext cx="2267793" cy="621784"/>
                  <a:chOff x="4032088" y="2139665"/>
                  <a:chExt cx="2267793" cy="621784"/>
                </a:xfrm>
              </p:grpSpPr>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2"/>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3"/>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2" name="Rectangle 41">
            <a:extLst>
              <a:ext uri="{FF2B5EF4-FFF2-40B4-BE49-F238E27FC236}">
                <a16:creationId xmlns:a16="http://schemas.microsoft.com/office/drawing/2014/main" id="{01D73ADB-98C2-9F5C-C8C5-A7F775123A25}"/>
              </a:ext>
            </a:extLst>
          </p:cNvPr>
          <p:cNvSpPr/>
          <p:nvPr/>
        </p:nvSpPr>
        <p:spPr>
          <a:xfrm>
            <a:off x="6482634" y="6085024"/>
            <a:ext cx="5550213" cy="400110"/>
          </a:xfrm>
          <a:prstGeom prst="rect">
            <a:avLst/>
          </a:prstGeom>
        </p:spPr>
        <p:txBody>
          <a:bodyPr wrap="square">
            <a:spAutoFit/>
          </a:bodyPr>
          <a:lstStyle/>
          <a:p>
            <a:pPr algn="ctr"/>
            <a:r>
              <a:rPr lang="en-US" sz="2000" i="1" dirty="0"/>
              <a:t>(epidemics spread @R</a:t>
            </a:r>
            <a:r>
              <a:rPr lang="en-US" sz="2000" i="1" baseline="-25000" dirty="0"/>
              <a:t>E</a:t>
            </a:r>
            <a:r>
              <a:rPr lang="en-US" sz="2000" i="1" dirty="0"/>
              <a:t>&gt;1 and decline @R</a:t>
            </a:r>
            <a:r>
              <a:rPr lang="en-US" sz="2000" i="1" baseline="-25000" dirty="0"/>
              <a:t>E</a:t>
            </a:r>
            <a:r>
              <a:rPr lang="en-US" sz="2000" i="1" dirty="0"/>
              <a:t>&lt;1)</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A70ED25C-6EC2-3A94-8DA2-26544B642122}"/>
                  </a:ext>
                </a:extLst>
              </p:cNvPr>
              <p:cNvSpPr/>
              <p:nvPr/>
            </p:nvSpPr>
            <p:spPr>
              <a:xfrm>
                <a:off x="7037375" y="4875111"/>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rgbClr val="44DB58"/>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30" name="Rectangle 29">
                <a:extLst>
                  <a:ext uri="{FF2B5EF4-FFF2-40B4-BE49-F238E27FC236}">
                    <a16:creationId xmlns:a16="http://schemas.microsoft.com/office/drawing/2014/main" id="{A70ED25C-6EC2-3A94-8DA2-26544B642122}"/>
                  </a:ext>
                </a:extLst>
              </p:cNvPr>
              <p:cNvSpPr>
                <a:spLocks noRot="1" noChangeAspect="1" noMove="1" noResize="1" noEditPoints="1" noAdjustHandles="1" noChangeArrowheads="1" noChangeShapeType="1" noTextEdit="1"/>
              </p:cNvSpPr>
              <p:nvPr/>
            </p:nvSpPr>
            <p:spPr>
              <a:xfrm>
                <a:off x="7037375" y="4875111"/>
                <a:ext cx="2331794" cy="1014317"/>
              </a:xfrm>
              <a:prstGeom prst="rect">
                <a:avLst/>
              </a:prstGeom>
              <a:blipFill>
                <a:blip r:embed="rId14"/>
                <a:stretch>
                  <a:fillRect b="-7500"/>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375FFA8D-67C7-E961-B925-6CDA1DD97D65}"/>
              </a:ext>
            </a:extLst>
          </p:cNvPr>
          <p:cNvSpPr/>
          <p:nvPr/>
        </p:nvSpPr>
        <p:spPr>
          <a:xfrm>
            <a:off x="7103014" y="819581"/>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5" name="Title 1">
            <a:extLst>
              <a:ext uri="{FF2B5EF4-FFF2-40B4-BE49-F238E27FC236}">
                <a16:creationId xmlns:a16="http://schemas.microsoft.com/office/drawing/2014/main" id="{53F3916C-3E96-9715-39E7-FF773D0DC4E2}"/>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spTree>
    <p:extLst>
      <p:ext uri="{BB962C8B-B14F-4D97-AF65-F5344CB8AC3E}">
        <p14:creationId xmlns:p14="http://schemas.microsoft.com/office/powerpoint/2010/main" val="20867206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4"/>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5"/>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16" name="Rectangle 15">
            <a:extLst>
              <a:ext uri="{FF2B5EF4-FFF2-40B4-BE49-F238E27FC236}">
                <a16:creationId xmlns:a16="http://schemas.microsoft.com/office/drawing/2014/main" id="{56ADBD41-0C52-7E59-2CAB-422A6D74BBD2}"/>
              </a:ext>
            </a:extLst>
          </p:cNvPr>
          <p:cNvSpPr/>
          <p:nvPr/>
        </p:nvSpPr>
        <p:spPr>
          <a:xfrm>
            <a:off x="-40687" y="1996751"/>
            <a:ext cx="4965696" cy="4861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367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4"/>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5"/>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DEAF3033-E6DD-3B6D-61C7-AAC3E9ED8151}"/>
              </a:ext>
            </a:extLst>
          </p:cNvPr>
          <p:cNvSpPr/>
          <p:nvPr/>
        </p:nvSpPr>
        <p:spPr>
          <a:xfrm>
            <a:off x="-40687" y="3494730"/>
            <a:ext cx="4965696" cy="3363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8165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4"/>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5"/>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6CE2B7E4-6025-13A8-55AC-4FB99B6C2CD2}"/>
              </a:ext>
            </a:extLst>
          </p:cNvPr>
          <p:cNvSpPr/>
          <p:nvPr/>
        </p:nvSpPr>
        <p:spPr>
          <a:xfrm>
            <a:off x="-40687" y="5251169"/>
            <a:ext cx="4965696" cy="160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044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There are four possible outcomes of competition that can be observed from drawing the nullclines of the system.</a:t>
            </a:r>
          </a:p>
          <a:p>
            <a:endParaRPr lang="en-US" dirty="0"/>
          </a:p>
        </p:txBody>
      </p:sp>
    </p:spTree>
    <p:extLst>
      <p:ext uri="{BB962C8B-B14F-4D97-AF65-F5344CB8AC3E}">
        <p14:creationId xmlns:p14="http://schemas.microsoft.com/office/powerpoint/2010/main" val="33184347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4"/>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5"/>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Tree>
    <p:extLst>
      <p:ext uri="{BB962C8B-B14F-4D97-AF65-F5344CB8AC3E}">
        <p14:creationId xmlns:p14="http://schemas.microsoft.com/office/powerpoint/2010/main" val="32252619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893614" y="3892475"/>
            <a:ext cx="550827" cy="295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42EFAA9-6AFA-1EDD-9F91-DDA5AF8B265A}"/>
              </a:ext>
            </a:extLst>
          </p:cNvPr>
          <p:cNvCxnSpPr>
            <a:cxnSpLocks/>
          </p:cNvCxnSpPr>
          <p:nvPr/>
        </p:nvCxnSpPr>
        <p:spPr>
          <a:xfrm flipH="1" flipV="1">
            <a:off x="4994538" y="5628037"/>
            <a:ext cx="229880" cy="531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AB252604-D6F9-7F67-074A-38D5AE7D2927}"/>
              </a:ext>
            </a:extLst>
          </p:cNvPr>
          <p:cNvSpPr>
            <a:spLocks noGrp="1"/>
          </p:cNvSpPr>
          <p:nvPr>
            <p:ph idx="1"/>
          </p:nvPr>
        </p:nvSpPr>
        <p:spPr>
          <a:xfrm>
            <a:off x="4727483" y="6226406"/>
            <a:ext cx="1295753" cy="524523"/>
          </a:xfrm>
        </p:spPr>
        <p:txBody>
          <a:bodyPr>
            <a:normAutofit/>
          </a:bodyPr>
          <a:lstStyle/>
          <a:p>
            <a:pPr marL="0" indent="0">
              <a:buNone/>
            </a:pPr>
            <a:r>
              <a:rPr lang="en-US" dirty="0"/>
              <a:t>Not 0!</a:t>
            </a:r>
          </a:p>
          <a:p>
            <a:endParaRPr lang="en-US" dirty="0"/>
          </a:p>
        </p:txBody>
      </p:sp>
      <p:sp>
        <p:nvSpPr>
          <p:cNvPr id="6" name="Content Placeholder 2">
            <a:extLst>
              <a:ext uri="{FF2B5EF4-FFF2-40B4-BE49-F238E27FC236}">
                <a16:creationId xmlns:a16="http://schemas.microsoft.com/office/drawing/2014/main" id="{85F93104-6F30-DE9F-6639-E70949D7307B}"/>
              </a:ext>
            </a:extLst>
          </p:cNvPr>
          <p:cNvSpPr txBox="1">
            <a:spLocks/>
          </p:cNvSpPr>
          <p:nvPr/>
        </p:nvSpPr>
        <p:spPr>
          <a:xfrm>
            <a:off x="9519964" y="3542050"/>
            <a:ext cx="1295753" cy="524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Not 1!</a:t>
            </a:r>
          </a:p>
          <a:p>
            <a:endParaRPr lang="en-US" dirty="0"/>
          </a:p>
        </p:txBody>
      </p:sp>
    </p:spTree>
    <p:extLst>
      <p:ext uri="{BB962C8B-B14F-4D97-AF65-F5344CB8AC3E}">
        <p14:creationId xmlns:p14="http://schemas.microsoft.com/office/powerpoint/2010/main" val="1955532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63672EE-AE6F-57BB-4D0A-C2B50C2EF7A8}"/>
              </a:ext>
            </a:extLst>
          </p:cNvPr>
          <p:cNvSpPr txBox="1"/>
          <p:nvPr/>
        </p:nvSpPr>
        <p:spPr>
          <a:xfrm>
            <a:off x="8927550" y="1551414"/>
            <a:ext cx="3081637" cy="4893647"/>
          </a:xfrm>
          <a:prstGeom prst="rect">
            <a:avLst/>
          </a:prstGeom>
          <a:noFill/>
        </p:spPr>
        <p:txBody>
          <a:bodyPr wrap="square">
            <a:spAutoFit/>
          </a:bodyPr>
          <a:lstStyle/>
          <a:p>
            <a:pPr marL="285750" indent="-285750">
              <a:buFont typeface="Arial" panose="020B0604020202020204" pitchFamily="34" charset="0"/>
              <a:buChar char="•"/>
            </a:pPr>
            <a:r>
              <a:rPr lang="en-US" sz="2600" dirty="0">
                <a:effectLst/>
              </a:rPr>
              <a:t>The epidemic does not end because all individuals have been infected and have either</a:t>
            </a:r>
            <a:r>
              <a:rPr lang="en-US" sz="2600" dirty="0"/>
              <a:t> </a:t>
            </a:r>
            <a:r>
              <a:rPr lang="en-US" sz="2600" dirty="0">
                <a:effectLst/>
              </a:rPr>
              <a:t>died or recovered</a:t>
            </a:r>
            <a:r>
              <a:rPr lang="en-US" sz="2600" dirty="0"/>
              <a:t>.</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effectLst/>
              </a:rPr>
              <a:t>Rather, finding new </a:t>
            </a:r>
            <a:r>
              <a:rPr lang="en-US" sz="2600" dirty="0" err="1">
                <a:effectLst/>
              </a:rPr>
              <a:t>susceptibles</a:t>
            </a:r>
            <a:r>
              <a:rPr lang="en-US" sz="2600" dirty="0">
                <a:effectLst/>
              </a:rPr>
              <a:t> becomes more difficult and R</a:t>
            </a:r>
            <a:r>
              <a:rPr lang="en-US" sz="2600" baseline="-25000" dirty="0">
                <a:effectLst/>
              </a:rPr>
              <a:t>E</a:t>
            </a:r>
            <a:r>
              <a:rPr lang="en-US" sz="2600" dirty="0">
                <a:effectLst/>
              </a:rPr>
              <a:t> &lt;1</a:t>
            </a:r>
          </a:p>
          <a:p>
            <a:pPr marL="285750" indent="-285750">
              <a:buFont typeface="Arial" panose="020B0604020202020204" pitchFamily="34" charset="0"/>
              <a:buChar char="•"/>
            </a:pPr>
            <a:endParaRPr lang="en-US" sz="2600" dirty="0"/>
          </a:p>
        </p:txBody>
      </p:sp>
    </p:spTree>
    <p:extLst>
      <p:ext uri="{BB962C8B-B14F-4D97-AF65-F5344CB8AC3E}">
        <p14:creationId xmlns:p14="http://schemas.microsoft.com/office/powerpoint/2010/main" val="1367380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F03F98-B858-1F1F-7F11-E11DDEC2CC92}"/>
              </a:ext>
            </a:extLst>
          </p:cNvPr>
          <p:cNvSpPr/>
          <p:nvPr/>
        </p:nvSpPr>
        <p:spPr>
          <a:xfrm>
            <a:off x="7310924" y="1791478"/>
            <a:ext cx="4688243" cy="487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872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81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44E07E2-46E6-FCB4-5FED-55CF3E3F074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41757737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5F9B5A-D31F-EDE1-476D-64AB28A98C0E}"/>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10" name="Straight Arrow Connector 9">
            <a:extLst>
              <a:ext uri="{FF2B5EF4-FFF2-40B4-BE49-F238E27FC236}">
                <a16:creationId xmlns:a16="http://schemas.microsoft.com/office/drawing/2014/main" id="{4B6B1825-0A3C-EC17-BE7F-7BDF63798F0A}"/>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D1B20B-1F3F-D625-D8EF-C68981247E8E}"/>
              </a:ext>
            </a:extLst>
          </p:cNvPr>
          <p:cNvSpPr/>
          <p:nvPr/>
        </p:nvSpPr>
        <p:spPr>
          <a:xfrm>
            <a:off x="114923" y="6111752"/>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1" imgW="114300" imgH="165100" progId="Equation.3">
                      <p:embed/>
                    </p:oleObj>
                  </mc:Choice>
                  <mc:Fallback>
                    <p:oleObj name="Equation" r:id="rId11" imgW="114300" imgH="165100" progId="Equation.3">
                      <p:embed/>
                      <p:pic>
                        <p:nvPicPr>
                          <p:cNvPr id="27" name="Object 26">
                            <a:extLst>
                              <a:ext uri="{FF2B5EF4-FFF2-40B4-BE49-F238E27FC236}">
                                <a16:creationId xmlns:a16="http://schemas.microsoft.com/office/drawing/2014/main" id="{0FC75C22-E5CE-9A5D-9B0D-6C7E75D6EC73}"/>
                              </a:ext>
                            </a:extLst>
                          </p:cNvPr>
                          <p:cNvPicPr/>
                          <p:nvPr/>
                        </p:nvPicPr>
                        <p:blipFill>
                          <a:blip r:embed="rId12"/>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sp>
        <p:nvSpPr>
          <p:cNvPr id="28" name="Content Placeholder 2">
            <a:extLst>
              <a:ext uri="{FF2B5EF4-FFF2-40B4-BE49-F238E27FC236}">
                <a16:creationId xmlns:a16="http://schemas.microsoft.com/office/drawing/2014/main" id="{9CEE3ECB-B093-8468-2BF3-3AF87F08F751}"/>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31242902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CD1B20B-1F3F-D625-D8EF-C68981247E8E}"/>
                  </a:ext>
                </a:extLst>
              </p:cNvPr>
              <p:cNvSpPr/>
              <p:nvPr/>
            </p:nvSpPr>
            <p:spPr>
              <a:xfrm>
                <a:off x="78398" y="5925421"/>
                <a:ext cx="2193215" cy="923330"/>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a14:m>
                <a:r>
                  <a:rPr lang="en-US" dirty="0">
                    <a:highlight>
                      <a:srgbClr val="FFFF00"/>
                    </a:highlight>
                    <a:cs typeface="Times New Roman"/>
                  </a:rPr>
                  <a:t> </a:t>
                </a:r>
                <a:r>
                  <a:rPr lang="en-US" dirty="0">
                    <a:highlight>
                      <a:srgbClr val="FFFF00"/>
                    </a:highlight>
                    <a:ea typeface="Lucida Grande"/>
                    <a:cs typeface="Times New Roman"/>
                  </a:rPr>
                  <a:t>= vaccination rate</a:t>
                </a:r>
              </a:p>
            </p:txBody>
          </p:sp>
        </mc:Choice>
        <mc:Fallback xmlns="">
          <p:sp>
            <p:nvSpPr>
              <p:cNvPr id="12" name="Rectangle 11">
                <a:extLst>
                  <a:ext uri="{FF2B5EF4-FFF2-40B4-BE49-F238E27FC236}">
                    <a16:creationId xmlns:a16="http://schemas.microsoft.com/office/drawing/2014/main" id="{DCD1B20B-1F3F-D625-D8EF-C68981247E8E}"/>
                  </a:ext>
                </a:extLst>
              </p:cNvPr>
              <p:cNvSpPr>
                <a:spLocks noRot="1" noChangeAspect="1" noMove="1" noResize="1" noEditPoints="1" noAdjustHandles="1" noChangeArrowheads="1" noChangeShapeType="1" noTextEdit="1"/>
              </p:cNvSpPr>
              <p:nvPr/>
            </p:nvSpPr>
            <p:spPr>
              <a:xfrm>
                <a:off x="78398" y="5925421"/>
                <a:ext cx="2193215" cy="923330"/>
              </a:xfrm>
              <a:prstGeom prst="rect">
                <a:avLst/>
              </a:prstGeom>
              <a:blipFill>
                <a:blip r:embed="rId11"/>
                <a:stretch>
                  <a:fillRect l="-2874" t="-2703" b="-9459"/>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2" imgW="114300" imgH="165100" progId="Equation.3">
                      <p:embed/>
                    </p:oleObj>
                  </mc:Choice>
                  <mc:Fallback>
                    <p:oleObj name="Equation" r:id="rId12"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3"/>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8" name="Curved Connector 27">
            <a:extLst>
              <a:ext uri="{FF2B5EF4-FFF2-40B4-BE49-F238E27FC236}">
                <a16:creationId xmlns:a16="http://schemas.microsoft.com/office/drawing/2014/main" id="{F555401E-F269-4F72-C63D-9B6C4C822D30}"/>
              </a:ext>
            </a:extLst>
          </p:cNvPr>
          <p:cNvCxnSpPr>
            <a:stCxn id="25" idx="0"/>
            <a:endCxn id="18" idx="0"/>
          </p:cNvCxnSpPr>
          <p:nvPr/>
        </p:nvCxnSpPr>
        <p:spPr>
          <a:xfrm rot="16200000" flipH="1">
            <a:off x="6095998" y="925311"/>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C9F7952-44E6-1755-9CED-8C6D1D3415DC}"/>
                  </a:ext>
                </a:extLst>
              </p:cNvPr>
              <p:cNvSpPr/>
              <p:nvPr/>
            </p:nvSpPr>
            <p:spPr>
              <a:xfrm>
                <a:off x="5616001" y="179092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highlight>
                    <a:srgbClr val="FFFF00"/>
                  </a:highlight>
                  <a:cs typeface="Cambria Math"/>
                </a:endParaRPr>
              </a:p>
            </p:txBody>
          </p:sp>
        </mc:Choice>
        <mc:Fallback xmlns="">
          <p:sp>
            <p:nvSpPr>
              <p:cNvPr id="32" name="Rectangle 31">
                <a:extLst>
                  <a:ext uri="{FF2B5EF4-FFF2-40B4-BE49-F238E27FC236}">
                    <a16:creationId xmlns:a16="http://schemas.microsoft.com/office/drawing/2014/main" id="{6C9F7952-44E6-1755-9CED-8C6D1D3415DC}"/>
                  </a:ext>
                </a:extLst>
              </p:cNvPr>
              <p:cNvSpPr>
                <a:spLocks noRot="1" noChangeAspect="1" noMove="1" noResize="1" noEditPoints="1" noAdjustHandles="1" noChangeArrowheads="1" noChangeShapeType="1" noTextEdit="1"/>
              </p:cNvSpPr>
              <p:nvPr/>
            </p:nvSpPr>
            <p:spPr>
              <a:xfrm>
                <a:off x="5616001" y="1790925"/>
                <a:ext cx="1295753" cy="910126"/>
              </a:xfrm>
              <a:prstGeom prst="rect">
                <a:avLst/>
              </a:prstGeom>
              <a:blipFill>
                <a:blip r:embed="rId14"/>
                <a:stretch>
                  <a:fillRect/>
                </a:stretch>
              </a:blipFill>
              <a:ln>
                <a:no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83842C-71AD-2AC1-3958-10571AD21DB0}"/>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4" name="Straight Arrow Connector 33">
            <a:extLst>
              <a:ext uri="{FF2B5EF4-FFF2-40B4-BE49-F238E27FC236}">
                <a16:creationId xmlns:a16="http://schemas.microsoft.com/office/drawing/2014/main" id="{8061992C-0CAA-FE14-9341-8E1B056F535B}"/>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927762E-2B46-8484-CD39-D03EBF5A293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9062811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32" name="Content Placeholder 2">
            <a:extLst>
              <a:ext uri="{FF2B5EF4-FFF2-40B4-BE49-F238E27FC236}">
                <a16:creationId xmlns:a16="http://schemas.microsoft.com/office/drawing/2014/main" id="{DA3D331D-2D6F-4B79-03C7-A6914A267BF5}"/>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1701682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0B4FD56-5733-8465-C1D0-2DBE005AE152}"/>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399747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6319</TotalTime>
  <Words>9012</Words>
  <Application>Microsoft Macintosh PowerPoint</Application>
  <PresentationFormat>Widescreen</PresentationFormat>
  <Paragraphs>1330</Paragraphs>
  <Slides>121</Slides>
  <Notes>81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121</vt:i4>
      </vt:variant>
    </vt:vector>
  </HeadingPairs>
  <TitlesOfParts>
    <vt:vector size="130" baseType="lpstr">
      <vt:lpstr>Arial</vt:lpstr>
      <vt:lpstr>Calibri</vt:lpstr>
      <vt:lpstr>Calibri Light</vt:lpstr>
      <vt:lpstr>Cambria</vt:lpstr>
      <vt:lpstr>Cambria Math</vt:lpstr>
      <vt:lpstr>Corbel</vt:lpstr>
      <vt:lpstr>Franklin Gothic Medium</vt:lpstr>
      <vt:lpstr>Office Theme</vt:lpstr>
      <vt:lpstr>Equation</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Species can interact in several distinct ways.</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December 16, 2022 E2M2.org </vt:lpstr>
      <vt:lpstr>PowerPoint Presentation</vt:lpstr>
      <vt:lpstr>PowerPoint Presentation</vt:lpstr>
      <vt:lpstr>PowerPoint Presentation</vt:lpstr>
      <vt:lpstr>PowerPoint Presentation</vt:lpstr>
      <vt:lpstr>PowerPoint Presentation</vt:lpstr>
      <vt:lpstr>PowerPoint Presentation</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PowerPoint Presentation</vt:lpstr>
      <vt:lpstr>Parasites and Pathogens</vt:lpstr>
      <vt:lpstr>PowerPoint Presentation</vt:lpstr>
      <vt:lpstr>PowerPoint Presentation</vt:lpstr>
      <vt:lpstr>PowerPoint Presentation</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PowerPoint Presentation</vt:lpstr>
      <vt:lpstr>PowerPoint Presentation</vt:lpstr>
      <vt:lpstr>PowerPoint Presentation</vt:lpstr>
      <vt:lpstr>Epidemiology vs. Disease Ecology</vt:lpstr>
      <vt:lpstr>Epidemiology vs. Disease Ecology</vt:lpstr>
      <vt:lpstr>Epidemiology vs. Disease Ecology</vt:lpstr>
      <vt:lpstr>Epidemiology vs. Disease Ecology</vt:lpstr>
      <vt:lpstr>Epidemiology vs. Disease Ecology</vt:lpstr>
      <vt:lpstr>PowerPoint Presentation</vt:lpstr>
      <vt:lpstr>PowerPoint Presentation</vt:lpstr>
      <vt:lpstr>PowerPoint Presentation</vt:lpstr>
      <vt:lpstr>PowerPoint Presentation</vt:lpstr>
      <vt:lpstr>PowerPoint Presentation</vt:lpstr>
      <vt:lpstr>In the future, should also include S vs. I phase planes since the students do this in lab… also have the immunity threshold in them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health interventions can be employed to reduce both R0 and RE</vt:lpstr>
      <vt:lpstr>Public health interventions can be employed to reduce both R0 and 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Vaccination stems from a long history</vt:lpstr>
      <vt:lpstr>Vaccination stems from a long history</vt:lpstr>
      <vt:lpstr>Vaccination stems from a long history</vt:lpstr>
      <vt:lpstr>Vaccination stems from a long history</vt:lpstr>
      <vt:lpstr>Vaccination stems from a long history</vt:lpstr>
      <vt:lpstr>Vaccination stems from a long history</vt:lpstr>
      <vt:lpstr>Only two global vaccination success stories</vt:lpstr>
      <vt:lpstr>The pace of vaccine development has accelerated drastically</vt:lpstr>
      <vt:lpstr>But we still lack vaccines for several important diseases.</vt:lpstr>
      <vt:lpstr>Challenges to Vaccination</vt:lpstr>
      <vt:lpstr>Challenges to Vaccination</vt:lpstr>
      <vt:lpstr>Challenges to Vaccination</vt:lpstr>
      <vt:lpstr>Challenges to Vaccination</vt:lpstr>
      <vt:lpstr>Challenges to Vaccination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76</cp:revision>
  <dcterms:created xsi:type="dcterms:W3CDTF">2023-01-31T15:30:55Z</dcterms:created>
  <dcterms:modified xsi:type="dcterms:W3CDTF">2023-03-03T23:40:23Z</dcterms:modified>
</cp:coreProperties>
</file>